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Marykate" panose="020B0604020202020204" charset="0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0000800000000000000" charset="0"/>
      <p:regular r:id="rId20"/>
    </p:embeddedFont>
    <p:embeddedFont>
      <p:font typeface="Montserrat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4" d="100"/>
          <a:sy n="44" d="100"/>
        </p:scale>
        <p:origin x="58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svg"/><Relationship Id="rId4" Type="http://schemas.openxmlformats.org/officeDocument/2006/relationships/image" Target="../media/image4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svg"/><Relationship Id="rId4" Type="http://schemas.openxmlformats.org/officeDocument/2006/relationships/image" Target="../media/image4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5" Type="http://schemas.openxmlformats.org/officeDocument/2006/relationships/image" Target="../media/image44.png"/><Relationship Id="rId10" Type="http://schemas.openxmlformats.org/officeDocument/2006/relationships/image" Target="../media/image31.svg"/><Relationship Id="rId4" Type="http://schemas.openxmlformats.org/officeDocument/2006/relationships/image" Target="../media/image4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974927" y="4093011"/>
            <a:ext cx="10991567" cy="2618516"/>
            <a:chOff x="0" y="0"/>
            <a:chExt cx="2406896" cy="5733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6896" cy="573394"/>
            </a:xfrm>
            <a:custGeom>
              <a:avLst/>
              <a:gdLst/>
              <a:ahLst/>
              <a:cxnLst/>
              <a:rect l="l" t="t" r="r" b="b"/>
              <a:pathLst>
                <a:path w="2406896" h="573394">
                  <a:moveTo>
                    <a:pt x="21131" y="0"/>
                  </a:moveTo>
                  <a:lnTo>
                    <a:pt x="2385765" y="0"/>
                  </a:lnTo>
                  <a:cubicBezTo>
                    <a:pt x="2397435" y="0"/>
                    <a:pt x="2406896" y="9460"/>
                    <a:pt x="2406896" y="21131"/>
                  </a:cubicBezTo>
                  <a:lnTo>
                    <a:pt x="2406896" y="552263"/>
                  </a:lnTo>
                  <a:cubicBezTo>
                    <a:pt x="2406896" y="557867"/>
                    <a:pt x="2404670" y="563242"/>
                    <a:pt x="2400707" y="567205"/>
                  </a:cubicBezTo>
                  <a:cubicBezTo>
                    <a:pt x="2396744" y="571167"/>
                    <a:pt x="2391369" y="573394"/>
                    <a:pt x="2385765" y="573394"/>
                  </a:cubicBezTo>
                  <a:lnTo>
                    <a:pt x="21131" y="573394"/>
                  </a:lnTo>
                  <a:cubicBezTo>
                    <a:pt x="9460" y="573394"/>
                    <a:pt x="0" y="563933"/>
                    <a:pt x="0" y="552263"/>
                  </a:cubicBezTo>
                  <a:lnTo>
                    <a:pt x="0" y="21131"/>
                  </a:lnTo>
                  <a:cubicBezTo>
                    <a:pt x="0" y="9460"/>
                    <a:pt x="9460" y="0"/>
                    <a:pt x="21131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6896" cy="611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91627" y="3909711"/>
            <a:ext cx="10911570" cy="2538519"/>
            <a:chOff x="0" y="0"/>
            <a:chExt cx="2389378" cy="555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9378" cy="555876"/>
            </a:xfrm>
            <a:custGeom>
              <a:avLst/>
              <a:gdLst/>
              <a:ahLst/>
              <a:cxnLst/>
              <a:rect l="l" t="t" r="r" b="b"/>
              <a:pathLst>
                <a:path w="2389378" h="555876">
                  <a:moveTo>
                    <a:pt x="21285" y="0"/>
                  </a:moveTo>
                  <a:lnTo>
                    <a:pt x="2368093" y="0"/>
                  </a:lnTo>
                  <a:cubicBezTo>
                    <a:pt x="2373738" y="0"/>
                    <a:pt x="2379152" y="2243"/>
                    <a:pt x="2383144" y="6234"/>
                  </a:cubicBezTo>
                  <a:cubicBezTo>
                    <a:pt x="2387136" y="10226"/>
                    <a:pt x="2389378" y="15640"/>
                    <a:pt x="2389378" y="21285"/>
                  </a:cubicBezTo>
                  <a:lnTo>
                    <a:pt x="2389378" y="534591"/>
                  </a:lnTo>
                  <a:cubicBezTo>
                    <a:pt x="2389378" y="546346"/>
                    <a:pt x="2379848" y="555876"/>
                    <a:pt x="2368093" y="555876"/>
                  </a:cubicBezTo>
                  <a:lnTo>
                    <a:pt x="21285" y="555876"/>
                  </a:lnTo>
                  <a:cubicBezTo>
                    <a:pt x="15640" y="555876"/>
                    <a:pt x="10226" y="553634"/>
                    <a:pt x="6234" y="549642"/>
                  </a:cubicBezTo>
                  <a:cubicBezTo>
                    <a:pt x="2243" y="545650"/>
                    <a:pt x="0" y="540236"/>
                    <a:pt x="0" y="534591"/>
                  </a:cubicBezTo>
                  <a:lnTo>
                    <a:pt x="0" y="21285"/>
                  </a:lnTo>
                  <a:cubicBezTo>
                    <a:pt x="0" y="15640"/>
                    <a:pt x="2243" y="10226"/>
                    <a:pt x="6234" y="6234"/>
                  </a:cubicBezTo>
                  <a:cubicBezTo>
                    <a:pt x="10226" y="2243"/>
                    <a:pt x="15640" y="0"/>
                    <a:pt x="2128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89378" cy="593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325991">
            <a:off x="3057170" y="2942633"/>
            <a:ext cx="4875907" cy="1296180"/>
            <a:chOff x="0" y="0"/>
            <a:chExt cx="1057270" cy="2810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7270" cy="281058"/>
            </a:xfrm>
            <a:custGeom>
              <a:avLst/>
              <a:gdLst/>
              <a:ahLst/>
              <a:cxnLst/>
              <a:rect l="l" t="t" r="r" b="b"/>
              <a:pathLst>
                <a:path w="1057270" h="281058">
                  <a:moveTo>
                    <a:pt x="80977" y="0"/>
                  </a:moveTo>
                  <a:lnTo>
                    <a:pt x="976293" y="0"/>
                  </a:lnTo>
                  <a:cubicBezTo>
                    <a:pt x="1021015" y="0"/>
                    <a:pt x="1057270" y="36255"/>
                    <a:pt x="1057270" y="80977"/>
                  </a:cubicBezTo>
                  <a:lnTo>
                    <a:pt x="1057270" y="200081"/>
                  </a:lnTo>
                  <a:cubicBezTo>
                    <a:pt x="1057270" y="244803"/>
                    <a:pt x="1021015" y="281058"/>
                    <a:pt x="976293" y="281058"/>
                  </a:cubicBezTo>
                  <a:lnTo>
                    <a:pt x="80977" y="281058"/>
                  </a:lnTo>
                  <a:cubicBezTo>
                    <a:pt x="36255" y="281058"/>
                    <a:pt x="0" y="244803"/>
                    <a:pt x="0" y="200081"/>
                  </a:cubicBezTo>
                  <a:lnTo>
                    <a:pt x="0" y="80977"/>
                  </a:lnTo>
                  <a:cubicBezTo>
                    <a:pt x="0" y="36255"/>
                    <a:pt x="36255" y="0"/>
                    <a:pt x="80977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325991">
            <a:off x="3031378" y="2800584"/>
            <a:ext cx="4875907" cy="1205130"/>
            <a:chOff x="0" y="0"/>
            <a:chExt cx="1057270" cy="2613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7270" cy="261315"/>
            </a:xfrm>
            <a:custGeom>
              <a:avLst/>
              <a:gdLst/>
              <a:ahLst/>
              <a:cxnLst/>
              <a:rect l="l" t="t" r="r" b="b"/>
              <a:pathLst>
                <a:path w="1057270" h="261315">
                  <a:moveTo>
                    <a:pt x="81176" y="0"/>
                  </a:moveTo>
                  <a:lnTo>
                    <a:pt x="976094" y="0"/>
                  </a:lnTo>
                  <a:cubicBezTo>
                    <a:pt x="1020926" y="0"/>
                    <a:pt x="1057270" y="36344"/>
                    <a:pt x="1057270" y="81176"/>
                  </a:cubicBezTo>
                  <a:lnTo>
                    <a:pt x="1057270" y="180139"/>
                  </a:lnTo>
                  <a:cubicBezTo>
                    <a:pt x="1057270" y="201669"/>
                    <a:pt x="1048717" y="222316"/>
                    <a:pt x="1033494" y="237539"/>
                  </a:cubicBezTo>
                  <a:cubicBezTo>
                    <a:pt x="1018271" y="252763"/>
                    <a:pt x="997623" y="261315"/>
                    <a:pt x="976094" y="261315"/>
                  </a:cubicBezTo>
                  <a:lnTo>
                    <a:pt x="81176" y="261315"/>
                  </a:lnTo>
                  <a:cubicBezTo>
                    <a:pt x="36344" y="261315"/>
                    <a:pt x="0" y="224972"/>
                    <a:pt x="0" y="180139"/>
                  </a:cubicBezTo>
                  <a:lnTo>
                    <a:pt x="0" y="81176"/>
                  </a:lnTo>
                  <a:cubicBezTo>
                    <a:pt x="0" y="36344"/>
                    <a:pt x="36344" y="0"/>
                    <a:pt x="8117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57270" cy="299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712722" y="2905856"/>
            <a:ext cx="2482655" cy="4916149"/>
          </a:xfrm>
          <a:custGeom>
            <a:avLst/>
            <a:gdLst/>
            <a:ahLst/>
            <a:cxnLst/>
            <a:rect l="l" t="t" r="r" b="b"/>
            <a:pathLst>
              <a:path w="2482655" h="4916149">
                <a:moveTo>
                  <a:pt x="0" y="0"/>
                </a:moveTo>
                <a:lnTo>
                  <a:pt x="2482655" y="0"/>
                </a:lnTo>
                <a:lnTo>
                  <a:pt x="2482655" y="4916149"/>
                </a:lnTo>
                <a:lnTo>
                  <a:pt x="0" y="491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159101">
            <a:off x="9582879" y="6384974"/>
            <a:ext cx="5847486" cy="1296180"/>
            <a:chOff x="0" y="0"/>
            <a:chExt cx="1267943" cy="2810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7943" cy="281058"/>
            </a:xfrm>
            <a:custGeom>
              <a:avLst/>
              <a:gdLst/>
              <a:ahLst/>
              <a:cxnLst/>
              <a:rect l="l" t="t" r="r" b="b"/>
              <a:pathLst>
                <a:path w="1267943" h="281058">
                  <a:moveTo>
                    <a:pt x="67523" y="0"/>
                  </a:moveTo>
                  <a:lnTo>
                    <a:pt x="1200420" y="0"/>
                  </a:lnTo>
                  <a:cubicBezTo>
                    <a:pt x="1218328" y="0"/>
                    <a:pt x="1235503" y="7114"/>
                    <a:pt x="1248166" y="19777"/>
                  </a:cubicBezTo>
                  <a:cubicBezTo>
                    <a:pt x="1260829" y="32440"/>
                    <a:pt x="1267943" y="49615"/>
                    <a:pt x="1267943" y="67523"/>
                  </a:cubicBezTo>
                  <a:lnTo>
                    <a:pt x="1267943" y="213535"/>
                  </a:lnTo>
                  <a:cubicBezTo>
                    <a:pt x="1267943" y="250827"/>
                    <a:pt x="1237712" y="281058"/>
                    <a:pt x="1200420" y="281058"/>
                  </a:cubicBezTo>
                  <a:lnTo>
                    <a:pt x="67523" y="281058"/>
                  </a:lnTo>
                  <a:cubicBezTo>
                    <a:pt x="49615" y="281058"/>
                    <a:pt x="32440" y="273944"/>
                    <a:pt x="19777" y="261281"/>
                  </a:cubicBezTo>
                  <a:cubicBezTo>
                    <a:pt x="7114" y="248618"/>
                    <a:pt x="0" y="231443"/>
                    <a:pt x="0" y="213535"/>
                  </a:cubicBezTo>
                  <a:lnTo>
                    <a:pt x="0" y="67523"/>
                  </a:lnTo>
                  <a:cubicBezTo>
                    <a:pt x="0" y="30231"/>
                    <a:pt x="30231" y="0"/>
                    <a:pt x="67523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67943" cy="31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59101">
            <a:off x="9578022" y="6241208"/>
            <a:ext cx="5865828" cy="1205130"/>
            <a:chOff x="0" y="0"/>
            <a:chExt cx="1271920" cy="2613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71920" cy="261315"/>
            </a:xfrm>
            <a:custGeom>
              <a:avLst/>
              <a:gdLst/>
              <a:ahLst/>
              <a:cxnLst/>
              <a:rect l="l" t="t" r="r" b="b"/>
              <a:pathLst>
                <a:path w="1271920" h="261315">
                  <a:moveTo>
                    <a:pt x="67312" y="0"/>
                  </a:moveTo>
                  <a:lnTo>
                    <a:pt x="1204608" y="0"/>
                  </a:lnTo>
                  <a:cubicBezTo>
                    <a:pt x="1241783" y="0"/>
                    <a:pt x="1271920" y="30136"/>
                    <a:pt x="1271920" y="67312"/>
                  </a:cubicBezTo>
                  <a:lnTo>
                    <a:pt x="1271920" y="194004"/>
                  </a:lnTo>
                  <a:cubicBezTo>
                    <a:pt x="1271920" y="211856"/>
                    <a:pt x="1264828" y="228977"/>
                    <a:pt x="1252205" y="241600"/>
                  </a:cubicBezTo>
                  <a:cubicBezTo>
                    <a:pt x="1239581" y="254223"/>
                    <a:pt x="1222460" y="261315"/>
                    <a:pt x="1204608" y="261315"/>
                  </a:cubicBezTo>
                  <a:lnTo>
                    <a:pt x="67312" y="261315"/>
                  </a:lnTo>
                  <a:cubicBezTo>
                    <a:pt x="30136" y="261315"/>
                    <a:pt x="0" y="231179"/>
                    <a:pt x="0" y="194004"/>
                  </a:cubicBezTo>
                  <a:lnTo>
                    <a:pt x="0" y="67312"/>
                  </a:lnTo>
                  <a:cubicBezTo>
                    <a:pt x="0" y="30136"/>
                    <a:pt x="30136" y="0"/>
                    <a:pt x="67312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71920" cy="299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2555397">
            <a:off x="1777640" y="1927282"/>
            <a:ext cx="1853137" cy="1176742"/>
          </a:xfrm>
          <a:custGeom>
            <a:avLst/>
            <a:gdLst/>
            <a:ahLst/>
            <a:cxnLst/>
            <a:rect l="l" t="t" r="r" b="b"/>
            <a:pathLst>
              <a:path w="1853137" h="1176742">
                <a:moveTo>
                  <a:pt x="0" y="0"/>
                </a:moveTo>
                <a:lnTo>
                  <a:pt x="1853138" y="0"/>
                </a:lnTo>
                <a:lnTo>
                  <a:pt x="1853138" y="1176742"/>
                </a:lnTo>
                <a:lnTo>
                  <a:pt x="0" y="117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053937" y="2454451"/>
            <a:ext cx="1380972" cy="902811"/>
          </a:xfrm>
          <a:custGeom>
            <a:avLst/>
            <a:gdLst/>
            <a:ahLst/>
            <a:cxnLst/>
            <a:rect l="l" t="t" r="r" b="b"/>
            <a:pathLst>
              <a:path w="1380972" h="902811">
                <a:moveTo>
                  <a:pt x="0" y="0"/>
                </a:moveTo>
                <a:lnTo>
                  <a:pt x="1380972" y="0"/>
                </a:lnTo>
                <a:lnTo>
                  <a:pt x="1380972" y="902810"/>
                </a:lnTo>
                <a:lnTo>
                  <a:pt x="0" y="902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588403" y="6564730"/>
            <a:ext cx="1203224" cy="1264887"/>
          </a:xfrm>
          <a:custGeom>
            <a:avLst/>
            <a:gdLst/>
            <a:ahLst/>
            <a:cxnLst/>
            <a:rect l="l" t="t" r="r" b="b"/>
            <a:pathLst>
              <a:path w="1203224" h="1264887">
                <a:moveTo>
                  <a:pt x="0" y="0"/>
                </a:moveTo>
                <a:lnTo>
                  <a:pt x="1203224" y="0"/>
                </a:lnTo>
                <a:lnTo>
                  <a:pt x="1203224" y="1264887"/>
                </a:lnTo>
                <a:lnTo>
                  <a:pt x="0" y="1264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44333">
            <a:off x="11712871" y="8050180"/>
            <a:ext cx="2063103" cy="573918"/>
          </a:xfrm>
          <a:custGeom>
            <a:avLst/>
            <a:gdLst/>
            <a:ahLst/>
            <a:cxnLst/>
            <a:rect l="l" t="t" r="r" b="b"/>
            <a:pathLst>
              <a:path w="2063103" h="573918">
                <a:moveTo>
                  <a:pt x="0" y="0"/>
                </a:moveTo>
                <a:lnTo>
                  <a:pt x="2063103" y="0"/>
                </a:lnTo>
                <a:lnTo>
                  <a:pt x="2063103" y="573917"/>
                </a:lnTo>
                <a:lnTo>
                  <a:pt x="0" y="573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791627" y="4255175"/>
            <a:ext cx="10911570" cy="2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400" spc="578" dirty="0">
                <a:solidFill>
                  <a:srgbClr val="000000"/>
                </a:solidFill>
                <a:latin typeface="Marykate"/>
              </a:rPr>
              <a:t>IMPELEMTASI METODE SAW UNTUK MEMILIH MOBIL LISTRIK DENGAN FITUR DAN HARGA TERBAIK </a:t>
            </a:r>
          </a:p>
        </p:txBody>
      </p:sp>
      <p:sp>
        <p:nvSpPr>
          <p:cNvPr id="27" name="TextBox 27"/>
          <p:cNvSpPr txBox="1"/>
          <p:nvPr/>
        </p:nvSpPr>
        <p:spPr>
          <a:xfrm rot="-353709">
            <a:off x="3011539" y="3105965"/>
            <a:ext cx="4910598" cy="53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8"/>
              </a:lnSpc>
            </a:pPr>
            <a:r>
              <a:rPr lang="en-US" sz="3191">
                <a:solidFill>
                  <a:srgbClr val="FFFFFF"/>
                </a:solidFill>
                <a:latin typeface="Montserrat Bold"/>
              </a:rPr>
              <a:t>DEA REIGINA</a:t>
            </a:r>
          </a:p>
        </p:txBody>
      </p:sp>
      <p:sp>
        <p:nvSpPr>
          <p:cNvPr id="28" name="TextBox 28"/>
          <p:cNvSpPr txBox="1"/>
          <p:nvPr/>
        </p:nvSpPr>
        <p:spPr>
          <a:xfrm rot="126457">
            <a:off x="9683761" y="6546292"/>
            <a:ext cx="5656345" cy="53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NAUFAL RAFID M.F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55118" y="2754324"/>
            <a:ext cx="13523641" cy="7301916"/>
            <a:chOff x="0" y="0"/>
            <a:chExt cx="2549403" cy="1376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9403" cy="1376518"/>
            </a:xfrm>
            <a:custGeom>
              <a:avLst/>
              <a:gdLst/>
              <a:ahLst/>
              <a:cxnLst/>
              <a:rect l="l" t="t" r="r" b="b"/>
              <a:pathLst>
                <a:path w="2549403" h="1376518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79555" y="2107287"/>
            <a:ext cx="12674767" cy="1441237"/>
            <a:chOff x="0" y="0"/>
            <a:chExt cx="2389378" cy="2716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9378" cy="271694"/>
            </a:xfrm>
            <a:custGeom>
              <a:avLst/>
              <a:gdLst/>
              <a:ahLst/>
              <a:cxnLst/>
              <a:rect l="l" t="t" r="r" b="b"/>
              <a:pathLst>
                <a:path w="2389378" h="271694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7270" cy="281058"/>
            </a:xfrm>
            <a:custGeom>
              <a:avLst/>
              <a:gdLst/>
              <a:ahLst/>
              <a:cxnLst/>
              <a:rect l="l" t="t" r="r" b="b"/>
              <a:pathLst>
                <a:path w="1057270" h="281058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7270" cy="261315"/>
            </a:xfrm>
            <a:custGeom>
              <a:avLst/>
              <a:gdLst/>
              <a:ahLst/>
              <a:cxnLst/>
              <a:rect l="l" t="t" r="r" b="b"/>
              <a:pathLst>
                <a:path w="1057270" h="261315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2610967">
            <a:off x="338992" y="492233"/>
            <a:ext cx="1915122" cy="1216103"/>
          </a:xfrm>
          <a:custGeom>
            <a:avLst/>
            <a:gdLst/>
            <a:ahLst/>
            <a:cxnLst/>
            <a:rect l="l" t="t" r="r" b="b"/>
            <a:pathLst>
              <a:path w="1915122" h="1216103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540138">
            <a:off x="16335549" y="7109722"/>
            <a:ext cx="1595662" cy="1677437"/>
          </a:xfrm>
          <a:custGeom>
            <a:avLst/>
            <a:gdLst/>
            <a:ahLst/>
            <a:cxnLst/>
            <a:rect l="l" t="t" r="r" b="b"/>
            <a:pathLst>
              <a:path w="1595662" h="1677437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77738" y="17655"/>
            <a:ext cx="795131" cy="1448086"/>
          </a:xfrm>
          <a:custGeom>
            <a:avLst/>
            <a:gdLst/>
            <a:ahLst/>
            <a:cxnLst/>
            <a:rect l="l" t="t" r="r" b="b"/>
            <a:pathLst>
              <a:path w="795131" h="1448086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29974" y="6285579"/>
            <a:ext cx="933159" cy="2619393"/>
          </a:xfrm>
          <a:custGeom>
            <a:avLst/>
            <a:gdLst/>
            <a:ahLst/>
            <a:cxnLst/>
            <a:rect l="l" t="t" r="r" b="b"/>
            <a:pathLst>
              <a:path w="933159" h="2619393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182400" y="496334"/>
            <a:ext cx="1035717" cy="1022535"/>
          </a:xfrm>
          <a:custGeom>
            <a:avLst/>
            <a:gdLst/>
            <a:ahLst/>
            <a:cxnLst/>
            <a:rect l="l" t="t" r="r" b="b"/>
            <a:pathLst>
              <a:path w="1035717" h="1022535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31563" y="2243056"/>
            <a:ext cx="1035717" cy="1022535"/>
          </a:xfrm>
          <a:custGeom>
            <a:avLst/>
            <a:gdLst/>
            <a:ahLst/>
            <a:cxnLst/>
            <a:rect l="l" t="t" r="r" b="b"/>
            <a:pathLst>
              <a:path w="1035717" h="1022535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Freeform 22"/>
          <p:cNvSpPr/>
          <p:nvPr/>
        </p:nvSpPr>
        <p:spPr>
          <a:xfrm>
            <a:off x="5559339" y="3701397"/>
            <a:ext cx="845494" cy="5636629"/>
          </a:xfrm>
          <a:custGeom>
            <a:avLst/>
            <a:gdLst/>
            <a:ahLst/>
            <a:cxnLst/>
            <a:rect l="l" t="t" r="r" b="b"/>
            <a:pathLst>
              <a:path w="845494" h="5636629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001297" y="5387646"/>
            <a:ext cx="12674767" cy="202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id="24" name="TextBox 24"/>
          <p:cNvSpPr txBox="1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id="25" name="Freeform 25"/>
          <p:cNvSpPr/>
          <p:nvPr/>
        </p:nvSpPr>
        <p:spPr>
          <a:xfrm flipH="1">
            <a:off x="12116590" y="3701397"/>
            <a:ext cx="845494" cy="5636629"/>
          </a:xfrm>
          <a:custGeom>
            <a:avLst/>
            <a:gdLst/>
            <a:ahLst/>
            <a:cxnLst/>
            <a:rect l="l" t="t" r="r" b="b"/>
            <a:pathLst>
              <a:path w="845494" h="5636629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903444"/>
            <a:ext cx="16230600" cy="6354856"/>
            <a:chOff x="0" y="0"/>
            <a:chExt cx="21640800" cy="847314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640800" cy="8473142"/>
              <a:chOff x="0" y="0"/>
              <a:chExt cx="4274726" cy="167370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167370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673707">
                    <a:moveTo>
                      <a:pt x="14310" y="0"/>
                    </a:moveTo>
                    <a:lnTo>
                      <a:pt x="4260416" y="0"/>
                    </a:lnTo>
                    <a:cubicBezTo>
                      <a:pt x="4264211" y="0"/>
                      <a:pt x="4267851" y="1508"/>
                      <a:pt x="4270535" y="4191"/>
                    </a:cubicBezTo>
                    <a:cubicBezTo>
                      <a:pt x="4273218" y="6875"/>
                      <a:pt x="4274726" y="10515"/>
                      <a:pt x="4274726" y="14310"/>
                    </a:cubicBezTo>
                    <a:lnTo>
                      <a:pt x="4274726" y="1659397"/>
                    </a:lnTo>
                    <a:cubicBezTo>
                      <a:pt x="4274726" y="1663192"/>
                      <a:pt x="4273218" y="1666832"/>
                      <a:pt x="4270535" y="1669516"/>
                    </a:cubicBezTo>
                    <a:cubicBezTo>
                      <a:pt x="4267851" y="1672199"/>
                      <a:pt x="4264211" y="1673707"/>
                      <a:pt x="4260416" y="1673707"/>
                    </a:cubicBezTo>
                    <a:lnTo>
                      <a:pt x="14310" y="1673707"/>
                    </a:lnTo>
                    <a:cubicBezTo>
                      <a:pt x="10515" y="1673707"/>
                      <a:pt x="6875" y="1672199"/>
                      <a:pt x="4191" y="1669516"/>
                    </a:cubicBezTo>
                    <a:cubicBezTo>
                      <a:pt x="1508" y="1666832"/>
                      <a:pt x="0" y="1663192"/>
                      <a:pt x="0" y="1659397"/>
                    </a:cubicBezTo>
                    <a:lnTo>
                      <a:pt x="0" y="14310"/>
                    </a:lnTo>
                    <a:cubicBezTo>
                      <a:pt x="0" y="10515"/>
                      <a:pt x="1508" y="6875"/>
                      <a:pt x="4191" y="4191"/>
                    </a:cubicBezTo>
                    <a:cubicBezTo>
                      <a:pt x="6875" y="1508"/>
                      <a:pt x="10515" y="0"/>
                      <a:pt x="143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FED319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274726" cy="17118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61286" y="243542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647686" y="227990"/>
              <a:ext cx="8275780" cy="8017162"/>
            </a:xfrm>
            <a:custGeom>
              <a:avLst/>
              <a:gdLst/>
              <a:ahLst/>
              <a:cxnLst/>
              <a:rect l="l" t="t" r="r" b="b"/>
              <a:pathLst>
                <a:path w="8275780" h="8017162">
                  <a:moveTo>
                    <a:pt x="0" y="0"/>
                  </a:moveTo>
                  <a:lnTo>
                    <a:pt x="8275780" y="0"/>
                  </a:lnTo>
                  <a:lnTo>
                    <a:pt x="8275780" y="8017162"/>
                  </a:lnTo>
                  <a:lnTo>
                    <a:pt x="0" y="8017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0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61286" y="2758752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101198" y="227990"/>
              <a:ext cx="8275780" cy="8017162"/>
            </a:xfrm>
            <a:custGeom>
              <a:avLst/>
              <a:gdLst/>
              <a:ahLst/>
              <a:cxnLst/>
              <a:rect l="l" t="t" r="r" b="b"/>
              <a:pathLst>
                <a:path w="8275780" h="8017162">
                  <a:moveTo>
                    <a:pt x="0" y="0"/>
                  </a:moveTo>
                  <a:lnTo>
                    <a:pt x="8275780" y="0"/>
                  </a:lnTo>
                  <a:lnTo>
                    <a:pt x="8275780" y="8017162"/>
                  </a:lnTo>
                  <a:lnTo>
                    <a:pt x="0" y="8017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0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213531" y="1646554"/>
              <a:ext cx="13213738" cy="5180033"/>
            </a:xfrm>
            <a:custGeom>
              <a:avLst/>
              <a:gdLst/>
              <a:ahLst/>
              <a:cxnLst/>
              <a:rect l="l" t="t" r="r" b="b"/>
              <a:pathLst>
                <a:path w="13213738" h="5180033">
                  <a:moveTo>
                    <a:pt x="0" y="0"/>
                  </a:moveTo>
                  <a:lnTo>
                    <a:pt x="13213738" y="0"/>
                  </a:lnTo>
                  <a:lnTo>
                    <a:pt x="13213738" y="5180033"/>
                  </a:lnTo>
                  <a:lnTo>
                    <a:pt x="0" y="5180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83144" y="942975"/>
            <a:ext cx="15321712" cy="148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60"/>
              </a:lnSpc>
            </a:pPr>
            <a:r>
              <a:rPr lang="en-US" sz="9200" spc="460">
                <a:solidFill>
                  <a:srgbClr val="000000"/>
                </a:solidFill>
                <a:latin typeface="Marykate"/>
              </a:rPr>
              <a:t>RUMUS NORMALISASI MATRIKS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4159" y="1477011"/>
            <a:ext cx="17599681" cy="8465829"/>
            <a:chOff x="0" y="0"/>
            <a:chExt cx="4635307" cy="22296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5307" cy="2229683"/>
            </a:xfrm>
            <a:custGeom>
              <a:avLst/>
              <a:gdLst/>
              <a:ahLst/>
              <a:cxnLst/>
              <a:rect l="l" t="t" r="r" b="b"/>
              <a:pathLst>
                <a:path w="4635307" h="2229683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16487"/>
                  </a:lnTo>
                  <a:cubicBezTo>
                    <a:pt x="4635307" y="2223775"/>
                    <a:pt x="4629398" y="2229683"/>
                    <a:pt x="4622110" y="2229683"/>
                  </a:cubicBezTo>
                  <a:lnTo>
                    <a:pt x="13197" y="2229683"/>
                  </a:lnTo>
                  <a:cubicBezTo>
                    <a:pt x="5908" y="2229683"/>
                    <a:pt x="0" y="2223775"/>
                    <a:pt x="0" y="2216487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35307" cy="2267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992759" y="1823726"/>
          <a:ext cx="14734737" cy="7777687"/>
        </p:xfrm>
        <a:graphic>
          <a:graphicData uri="http://schemas.openxmlformats.org/drawingml/2006/table">
            <a:tbl>
              <a:tblPr/>
              <a:tblGrid>
                <a:gridCol w="304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2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8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4631">
                <a:tc gridSpan="4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621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1/2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2/2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60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1/1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2/4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3/5 = 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2/3 = 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621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1/2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2/4 = 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621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1/4 =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4/4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5/5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2/3 = 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560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1/3 = 0.33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3/4 = 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 4/5 = 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2/2 =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028700" y="-85725"/>
            <a:ext cx="11001652" cy="1280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513978"/>
              </p:ext>
            </p:extLst>
          </p:nvPr>
        </p:nvGraphicFramePr>
        <p:xfrm>
          <a:off x="649653" y="1823726"/>
          <a:ext cx="2343106" cy="7790704"/>
        </p:xfrm>
        <a:graphic>
          <a:graphicData uri="http://schemas.openxmlformats.org/drawingml/2006/table">
            <a:tbl>
              <a:tblPr/>
              <a:tblGrid>
                <a:gridCol w="2343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813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95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945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34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56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291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534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55118" y="2754324"/>
            <a:ext cx="13523641" cy="7301916"/>
            <a:chOff x="0" y="0"/>
            <a:chExt cx="2549403" cy="1376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9403" cy="1376518"/>
            </a:xfrm>
            <a:custGeom>
              <a:avLst/>
              <a:gdLst/>
              <a:ahLst/>
              <a:cxnLst/>
              <a:rect l="l" t="t" r="r" b="b"/>
              <a:pathLst>
                <a:path w="2549403" h="1376518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79555" y="2107287"/>
            <a:ext cx="12674767" cy="1441237"/>
            <a:chOff x="0" y="0"/>
            <a:chExt cx="2389378" cy="2716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9378" cy="271694"/>
            </a:xfrm>
            <a:custGeom>
              <a:avLst/>
              <a:gdLst/>
              <a:ahLst/>
              <a:cxnLst/>
              <a:rect l="l" t="t" r="r" b="b"/>
              <a:pathLst>
                <a:path w="2389378" h="271694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7270" cy="281058"/>
            </a:xfrm>
            <a:custGeom>
              <a:avLst/>
              <a:gdLst/>
              <a:ahLst/>
              <a:cxnLst/>
              <a:rect l="l" t="t" r="r" b="b"/>
              <a:pathLst>
                <a:path w="1057270" h="281058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7270" cy="261315"/>
            </a:xfrm>
            <a:custGeom>
              <a:avLst/>
              <a:gdLst/>
              <a:ahLst/>
              <a:cxnLst/>
              <a:rect l="l" t="t" r="r" b="b"/>
              <a:pathLst>
                <a:path w="1057270" h="261315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2610967">
            <a:off x="338992" y="492233"/>
            <a:ext cx="1915122" cy="1216103"/>
          </a:xfrm>
          <a:custGeom>
            <a:avLst/>
            <a:gdLst/>
            <a:ahLst/>
            <a:cxnLst/>
            <a:rect l="l" t="t" r="r" b="b"/>
            <a:pathLst>
              <a:path w="1915122" h="1216103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540138">
            <a:off x="16335549" y="7109722"/>
            <a:ext cx="1595662" cy="1677437"/>
          </a:xfrm>
          <a:custGeom>
            <a:avLst/>
            <a:gdLst/>
            <a:ahLst/>
            <a:cxnLst/>
            <a:rect l="l" t="t" r="r" b="b"/>
            <a:pathLst>
              <a:path w="1595662" h="1677437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77738" y="17655"/>
            <a:ext cx="795131" cy="1448086"/>
          </a:xfrm>
          <a:custGeom>
            <a:avLst/>
            <a:gdLst/>
            <a:ahLst/>
            <a:cxnLst/>
            <a:rect l="l" t="t" r="r" b="b"/>
            <a:pathLst>
              <a:path w="795131" h="1448086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29974" y="6285579"/>
            <a:ext cx="933159" cy="2619393"/>
          </a:xfrm>
          <a:custGeom>
            <a:avLst/>
            <a:gdLst/>
            <a:ahLst/>
            <a:cxnLst/>
            <a:rect l="l" t="t" r="r" b="b"/>
            <a:pathLst>
              <a:path w="933159" h="2619393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182400" y="496334"/>
            <a:ext cx="1035717" cy="1022535"/>
          </a:xfrm>
          <a:custGeom>
            <a:avLst/>
            <a:gdLst/>
            <a:ahLst/>
            <a:cxnLst/>
            <a:rect l="l" t="t" r="r" b="b"/>
            <a:pathLst>
              <a:path w="1035717" h="1022535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31563" y="2243056"/>
            <a:ext cx="1035717" cy="1022535"/>
          </a:xfrm>
          <a:custGeom>
            <a:avLst/>
            <a:gdLst/>
            <a:ahLst/>
            <a:cxnLst/>
            <a:rect l="l" t="t" r="r" b="b"/>
            <a:pathLst>
              <a:path w="1035717" h="1022535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Freeform 22"/>
          <p:cNvSpPr/>
          <p:nvPr/>
        </p:nvSpPr>
        <p:spPr>
          <a:xfrm>
            <a:off x="5559339" y="3701397"/>
            <a:ext cx="845494" cy="5636629"/>
          </a:xfrm>
          <a:custGeom>
            <a:avLst/>
            <a:gdLst/>
            <a:ahLst/>
            <a:cxnLst/>
            <a:rect l="l" t="t" r="r" b="b"/>
            <a:pathLst>
              <a:path w="845494" h="5636629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001297" y="5387646"/>
            <a:ext cx="12674767" cy="202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id="24" name="TextBox 24"/>
          <p:cNvSpPr txBox="1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id="25" name="Freeform 25"/>
          <p:cNvSpPr/>
          <p:nvPr/>
        </p:nvSpPr>
        <p:spPr>
          <a:xfrm flipH="1">
            <a:off x="12116590" y="3701397"/>
            <a:ext cx="845494" cy="5636629"/>
          </a:xfrm>
          <a:custGeom>
            <a:avLst/>
            <a:gdLst/>
            <a:ahLst/>
            <a:cxnLst/>
            <a:rect l="l" t="t" r="r" b="b"/>
            <a:pathLst>
              <a:path w="845494" h="5636629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34455" y="2295487"/>
            <a:ext cx="15608183" cy="7429389"/>
            <a:chOff x="0" y="0"/>
            <a:chExt cx="4110797" cy="1956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10797" cy="1956712"/>
            </a:xfrm>
            <a:custGeom>
              <a:avLst/>
              <a:gdLst/>
              <a:ahLst/>
              <a:cxnLst/>
              <a:rect l="l" t="t" r="r" b="b"/>
              <a:pathLst>
                <a:path w="4110797" h="1956712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941831"/>
                  </a:lnTo>
                  <a:cubicBezTo>
                    <a:pt x="4110797" y="1950049"/>
                    <a:pt x="4104135" y="1956712"/>
                    <a:pt x="4095917" y="1956712"/>
                  </a:cubicBezTo>
                  <a:lnTo>
                    <a:pt x="14881" y="1956712"/>
                  </a:lnTo>
                  <a:cubicBezTo>
                    <a:pt x="10934" y="1956712"/>
                    <a:pt x="7149" y="1955144"/>
                    <a:pt x="4358" y="1952353"/>
                  </a:cubicBezTo>
                  <a:cubicBezTo>
                    <a:pt x="1568" y="1949563"/>
                    <a:pt x="0" y="1945778"/>
                    <a:pt x="0" y="1941831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10797" cy="1994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6014" y="815781"/>
            <a:ext cx="6219743" cy="862449"/>
            <a:chOff x="0" y="0"/>
            <a:chExt cx="1884531" cy="2613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531" cy="261315"/>
            </a:xfrm>
            <a:custGeom>
              <a:avLst/>
              <a:gdLst/>
              <a:ahLst/>
              <a:cxnLst/>
              <a:rect l="l" t="t" r="r" b="b"/>
              <a:pathLst>
                <a:path w="1884531" h="261315">
                  <a:moveTo>
                    <a:pt x="63481" y="0"/>
                  </a:moveTo>
                  <a:lnTo>
                    <a:pt x="1821050" y="0"/>
                  </a:lnTo>
                  <a:cubicBezTo>
                    <a:pt x="1837886" y="0"/>
                    <a:pt x="1854033" y="6688"/>
                    <a:pt x="1865938" y="18593"/>
                  </a:cubicBezTo>
                  <a:cubicBezTo>
                    <a:pt x="1877843" y="30498"/>
                    <a:pt x="1884531" y="46645"/>
                    <a:pt x="1884531" y="63481"/>
                  </a:cubicBezTo>
                  <a:lnTo>
                    <a:pt x="1884531" y="197834"/>
                  </a:lnTo>
                  <a:cubicBezTo>
                    <a:pt x="1884531" y="214670"/>
                    <a:pt x="1877843" y="230817"/>
                    <a:pt x="1865938" y="242722"/>
                  </a:cubicBezTo>
                  <a:cubicBezTo>
                    <a:pt x="1854033" y="254627"/>
                    <a:pt x="1837886" y="261315"/>
                    <a:pt x="1821050" y="261315"/>
                  </a:cubicBezTo>
                  <a:lnTo>
                    <a:pt x="63481" y="261315"/>
                  </a:lnTo>
                  <a:cubicBezTo>
                    <a:pt x="46645" y="261315"/>
                    <a:pt x="30498" y="254627"/>
                    <a:pt x="18593" y="242722"/>
                  </a:cubicBezTo>
                  <a:cubicBezTo>
                    <a:pt x="6688" y="230817"/>
                    <a:pt x="0" y="214670"/>
                    <a:pt x="0" y="197834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84531" cy="299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10196060">
            <a:off x="8118108" y="674238"/>
            <a:ext cx="1415843" cy="1509135"/>
          </a:xfrm>
          <a:custGeom>
            <a:avLst/>
            <a:gdLst/>
            <a:ahLst/>
            <a:cxnLst/>
            <a:rect l="l" t="t" r="r" b="b"/>
            <a:pathLst>
              <a:path w="1415843" h="1509135">
                <a:moveTo>
                  <a:pt x="0" y="0"/>
                </a:moveTo>
                <a:lnTo>
                  <a:pt x="1415843" y="0"/>
                </a:lnTo>
                <a:lnTo>
                  <a:pt x="1415843" y="1509135"/>
                </a:lnTo>
                <a:lnTo>
                  <a:pt x="0" y="150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936319" y="2562132"/>
          <a:ext cx="7736786" cy="6896100"/>
        </p:xfrm>
        <a:graphic>
          <a:graphicData uri="http://schemas.openxmlformats.org/drawingml/2006/table">
            <a:tbl>
              <a:tblPr/>
              <a:tblGrid>
                <a:gridCol w="3900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350">
                <a:tc gridSpan="2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Bobot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Bobot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98038"/>
              </p:ext>
            </p:extLst>
          </p:nvPr>
        </p:nvGraphicFramePr>
        <p:xfrm>
          <a:off x="1837337" y="2562132"/>
          <a:ext cx="4098982" cy="6896100"/>
        </p:xfrm>
        <a:graphic>
          <a:graphicData uri="http://schemas.openxmlformats.org/drawingml/2006/table">
            <a:tbl>
              <a:tblPr/>
              <a:tblGrid>
                <a:gridCol w="4098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C4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/>
                        </a:rPr>
                        <a:t>Total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 flipH="1">
            <a:off x="13901705" y="2751093"/>
            <a:ext cx="4886325" cy="8229600"/>
          </a:xfrm>
          <a:custGeom>
            <a:avLst/>
            <a:gdLst/>
            <a:ahLst/>
            <a:cxnLst/>
            <a:rect l="l" t="t" r="r" b="b"/>
            <a:pathLst>
              <a:path w="4886325" h="8229600">
                <a:moveTo>
                  <a:pt x="4886325" y="0"/>
                </a:moveTo>
                <a:lnTo>
                  <a:pt x="0" y="0"/>
                </a:lnTo>
                <a:lnTo>
                  <a:pt x="0" y="8229600"/>
                </a:lnTo>
                <a:lnTo>
                  <a:pt x="4886325" y="8229600"/>
                </a:lnTo>
                <a:lnTo>
                  <a:pt x="488632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53294" y="1049839"/>
            <a:ext cx="608518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BOBOT KRITERIA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55118" y="2754324"/>
            <a:ext cx="13523641" cy="7301916"/>
            <a:chOff x="0" y="0"/>
            <a:chExt cx="2549403" cy="1376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9403" cy="1376518"/>
            </a:xfrm>
            <a:custGeom>
              <a:avLst/>
              <a:gdLst/>
              <a:ahLst/>
              <a:cxnLst/>
              <a:rect l="l" t="t" r="r" b="b"/>
              <a:pathLst>
                <a:path w="2549403" h="1376518">
                  <a:moveTo>
                    <a:pt x="17174" y="0"/>
                  </a:moveTo>
                  <a:lnTo>
                    <a:pt x="2532229" y="0"/>
                  </a:lnTo>
                  <a:cubicBezTo>
                    <a:pt x="2536784" y="0"/>
                    <a:pt x="2541152" y="1809"/>
                    <a:pt x="2544373" y="5030"/>
                  </a:cubicBezTo>
                  <a:cubicBezTo>
                    <a:pt x="2547594" y="8251"/>
                    <a:pt x="2549403" y="12619"/>
                    <a:pt x="2549403" y="17174"/>
                  </a:cubicBezTo>
                  <a:lnTo>
                    <a:pt x="2549403" y="1359343"/>
                  </a:lnTo>
                  <a:cubicBezTo>
                    <a:pt x="2549403" y="1368828"/>
                    <a:pt x="2541714" y="1376518"/>
                    <a:pt x="2532229" y="1376518"/>
                  </a:cubicBezTo>
                  <a:lnTo>
                    <a:pt x="17174" y="1376518"/>
                  </a:lnTo>
                  <a:cubicBezTo>
                    <a:pt x="12619" y="1376518"/>
                    <a:pt x="8251" y="1374708"/>
                    <a:pt x="5030" y="1371487"/>
                  </a:cubicBezTo>
                  <a:cubicBezTo>
                    <a:pt x="1809" y="1368267"/>
                    <a:pt x="0" y="1363898"/>
                    <a:pt x="0" y="1359343"/>
                  </a:cubicBezTo>
                  <a:lnTo>
                    <a:pt x="0" y="17174"/>
                  </a:lnTo>
                  <a:cubicBezTo>
                    <a:pt x="0" y="12619"/>
                    <a:pt x="1809" y="8251"/>
                    <a:pt x="5030" y="5030"/>
                  </a:cubicBezTo>
                  <a:cubicBezTo>
                    <a:pt x="8251" y="1809"/>
                    <a:pt x="12619" y="0"/>
                    <a:pt x="17174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9403" cy="1414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79555" y="2107287"/>
            <a:ext cx="12674767" cy="1441237"/>
            <a:chOff x="0" y="0"/>
            <a:chExt cx="2389378" cy="2716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9378" cy="271694"/>
            </a:xfrm>
            <a:custGeom>
              <a:avLst/>
              <a:gdLst/>
              <a:ahLst/>
              <a:cxnLst/>
              <a:rect l="l" t="t" r="r" b="b"/>
              <a:pathLst>
                <a:path w="2389378" h="271694">
                  <a:moveTo>
                    <a:pt x="18324" y="0"/>
                  </a:moveTo>
                  <a:lnTo>
                    <a:pt x="2371054" y="0"/>
                  </a:lnTo>
                  <a:cubicBezTo>
                    <a:pt x="2375914" y="0"/>
                    <a:pt x="2380575" y="1931"/>
                    <a:pt x="2384011" y="5367"/>
                  </a:cubicBezTo>
                  <a:cubicBezTo>
                    <a:pt x="2387448" y="8804"/>
                    <a:pt x="2389378" y="13464"/>
                    <a:pt x="2389378" y="18324"/>
                  </a:cubicBezTo>
                  <a:lnTo>
                    <a:pt x="2389378" y="253370"/>
                  </a:lnTo>
                  <a:cubicBezTo>
                    <a:pt x="2389378" y="263490"/>
                    <a:pt x="2381174" y="271694"/>
                    <a:pt x="2371054" y="271694"/>
                  </a:cubicBezTo>
                  <a:lnTo>
                    <a:pt x="18324" y="271694"/>
                  </a:lnTo>
                  <a:cubicBezTo>
                    <a:pt x="8204" y="271694"/>
                    <a:pt x="0" y="263490"/>
                    <a:pt x="0" y="253370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89378" cy="309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325991">
            <a:off x="1536412" y="1437092"/>
            <a:ext cx="5663804" cy="1505629"/>
            <a:chOff x="0" y="0"/>
            <a:chExt cx="1057270" cy="2810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7270" cy="281058"/>
            </a:xfrm>
            <a:custGeom>
              <a:avLst/>
              <a:gdLst/>
              <a:ahLst/>
              <a:cxnLst/>
              <a:rect l="l" t="t" r="r" b="b"/>
              <a:pathLst>
                <a:path w="1057270" h="281058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211345"/>
                  </a:lnTo>
                  <a:cubicBezTo>
                    <a:pt x="1057270" y="249846"/>
                    <a:pt x="1026058" y="281058"/>
                    <a:pt x="987557" y="281058"/>
                  </a:cubicBezTo>
                  <a:lnTo>
                    <a:pt x="69713" y="281058"/>
                  </a:lnTo>
                  <a:cubicBezTo>
                    <a:pt x="31211" y="281058"/>
                    <a:pt x="0" y="249846"/>
                    <a:pt x="0" y="211345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47109D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57270" cy="31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325991">
            <a:off x="1506452" y="1272090"/>
            <a:ext cx="5663804" cy="1399867"/>
            <a:chOff x="0" y="0"/>
            <a:chExt cx="1057270" cy="2613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7270" cy="261315"/>
            </a:xfrm>
            <a:custGeom>
              <a:avLst/>
              <a:gdLst/>
              <a:ahLst/>
              <a:cxnLst/>
              <a:rect l="l" t="t" r="r" b="b"/>
              <a:pathLst>
                <a:path w="1057270" h="261315">
                  <a:moveTo>
                    <a:pt x="69713" y="0"/>
                  </a:moveTo>
                  <a:lnTo>
                    <a:pt x="987557" y="0"/>
                  </a:lnTo>
                  <a:cubicBezTo>
                    <a:pt x="1026058" y="0"/>
                    <a:pt x="1057270" y="31211"/>
                    <a:pt x="1057270" y="69713"/>
                  </a:cubicBezTo>
                  <a:lnTo>
                    <a:pt x="1057270" y="191603"/>
                  </a:lnTo>
                  <a:cubicBezTo>
                    <a:pt x="1057270" y="210091"/>
                    <a:pt x="1049925" y="227823"/>
                    <a:pt x="1036852" y="240897"/>
                  </a:cubicBezTo>
                  <a:cubicBezTo>
                    <a:pt x="1023778" y="253970"/>
                    <a:pt x="1006046" y="261315"/>
                    <a:pt x="987557" y="261315"/>
                  </a:cubicBezTo>
                  <a:lnTo>
                    <a:pt x="69713" y="261315"/>
                  </a:lnTo>
                  <a:cubicBezTo>
                    <a:pt x="31211" y="261315"/>
                    <a:pt x="0" y="230104"/>
                    <a:pt x="0" y="191603"/>
                  </a:cubicBezTo>
                  <a:lnTo>
                    <a:pt x="0" y="69713"/>
                  </a:lnTo>
                  <a:cubicBezTo>
                    <a:pt x="0" y="31211"/>
                    <a:pt x="31211" y="0"/>
                    <a:pt x="69713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57270" cy="289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2610967">
            <a:off x="338992" y="492233"/>
            <a:ext cx="1915122" cy="1216103"/>
          </a:xfrm>
          <a:custGeom>
            <a:avLst/>
            <a:gdLst/>
            <a:ahLst/>
            <a:cxnLst/>
            <a:rect l="l" t="t" r="r" b="b"/>
            <a:pathLst>
              <a:path w="1915122" h="1216103">
                <a:moveTo>
                  <a:pt x="0" y="0"/>
                </a:moveTo>
                <a:lnTo>
                  <a:pt x="1915122" y="0"/>
                </a:lnTo>
                <a:lnTo>
                  <a:pt x="1915122" y="1216102"/>
                </a:lnTo>
                <a:lnTo>
                  <a:pt x="0" y="1216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540138">
            <a:off x="16335549" y="7109722"/>
            <a:ext cx="1595662" cy="1677437"/>
          </a:xfrm>
          <a:custGeom>
            <a:avLst/>
            <a:gdLst/>
            <a:ahLst/>
            <a:cxnLst/>
            <a:rect l="l" t="t" r="r" b="b"/>
            <a:pathLst>
              <a:path w="1595662" h="1677437">
                <a:moveTo>
                  <a:pt x="0" y="0"/>
                </a:moveTo>
                <a:lnTo>
                  <a:pt x="1595662" y="0"/>
                </a:lnTo>
                <a:lnTo>
                  <a:pt x="1595662" y="1677437"/>
                </a:lnTo>
                <a:lnTo>
                  <a:pt x="0" y="167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77738" y="17655"/>
            <a:ext cx="795131" cy="1448086"/>
          </a:xfrm>
          <a:custGeom>
            <a:avLst/>
            <a:gdLst/>
            <a:ahLst/>
            <a:cxnLst/>
            <a:rect l="l" t="t" r="r" b="b"/>
            <a:pathLst>
              <a:path w="795131" h="1448086">
                <a:moveTo>
                  <a:pt x="0" y="0"/>
                </a:moveTo>
                <a:lnTo>
                  <a:pt x="795131" y="0"/>
                </a:lnTo>
                <a:lnTo>
                  <a:pt x="795131" y="1448087"/>
                </a:lnTo>
                <a:lnTo>
                  <a:pt x="0" y="144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29974" y="6285579"/>
            <a:ext cx="933159" cy="2619393"/>
          </a:xfrm>
          <a:custGeom>
            <a:avLst/>
            <a:gdLst/>
            <a:ahLst/>
            <a:cxnLst/>
            <a:rect l="l" t="t" r="r" b="b"/>
            <a:pathLst>
              <a:path w="933159" h="2619393">
                <a:moveTo>
                  <a:pt x="0" y="0"/>
                </a:moveTo>
                <a:lnTo>
                  <a:pt x="933158" y="0"/>
                </a:lnTo>
                <a:lnTo>
                  <a:pt x="933158" y="2619392"/>
                </a:lnTo>
                <a:lnTo>
                  <a:pt x="0" y="26193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182400" y="496334"/>
            <a:ext cx="1035717" cy="1022535"/>
          </a:xfrm>
          <a:custGeom>
            <a:avLst/>
            <a:gdLst/>
            <a:ahLst/>
            <a:cxnLst/>
            <a:rect l="l" t="t" r="r" b="b"/>
            <a:pathLst>
              <a:path w="1035717" h="1022535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31563" y="2243056"/>
            <a:ext cx="1035717" cy="1022535"/>
          </a:xfrm>
          <a:custGeom>
            <a:avLst/>
            <a:gdLst/>
            <a:ahLst/>
            <a:cxnLst/>
            <a:rect l="l" t="t" r="r" b="b"/>
            <a:pathLst>
              <a:path w="1035717" h="1022535">
                <a:moveTo>
                  <a:pt x="0" y="0"/>
                </a:moveTo>
                <a:lnTo>
                  <a:pt x="1035717" y="0"/>
                </a:lnTo>
                <a:lnTo>
                  <a:pt x="1035717" y="1022535"/>
                </a:lnTo>
                <a:lnTo>
                  <a:pt x="0" y="1022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5559339" y="3971774"/>
          <a:ext cx="7277100" cy="5095875"/>
        </p:xfrm>
        <a:graphic>
          <a:graphicData uri="http://schemas.openxmlformats.org/drawingml/2006/table">
            <a:tbl>
              <a:tblPr/>
              <a:tblGrid>
                <a:gridCol w="181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0.5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0.25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0.67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0.33 * 0.3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0.75 * 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0.8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 * 0.25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Freeform 22"/>
          <p:cNvSpPr/>
          <p:nvPr/>
        </p:nvSpPr>
        <p:spPr>
          <a:xfrm>
            <a:off x="5559339" y="3701397"/>
            <a:ext cx="845494" cy="5636629"/>
          </a:xfrm>
          <a:custGeom>
            <a:avLst/>
            <a:gdLst/>
            <a:ahLst/>
            <a:cxnLst/>
            <a:rect l="l" t="t" r="r" b="b"/>
            <a:pathLst>
              <a:path w="845494" h="5636629">
                <a:moveTo>
                  <a:pt x="0" y="0"/>
                </a:moveTo>
                <a:lnTo>
                  <a:pt x="845494" y="0"/>
                </a:lnTo>
                <a:lnTo>
                  <a:pt x="845494" y="5636629"/>
                </a:lnTo>
                <a:lnTo>
                  <a:pt x="0" y="563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001297" y="5387646"/>
            <a:ext cx="12674767" cy="202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30"/>
              </a:lnSpc>
            </a:pPr>
            <a:r>
              <a:rPr lang="en-US" sz="11735" spc="586">
                <a:solidFill>
                  <a:srgbClr val="000000"/>
                </a:solidFill>
                <a:latin typeface="Marykate"/>
              </a:rPr>
              <a:t>X = 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2116590" y="3701397"/>
            <a:ext cx="845494" cy="5636629"/>
          </a:xfrm>
          <a:custGeom>
            <a:avLst/>
            <a:gdLst/>
            <a:ahLst/>
            <a:cxnLst/>
            <a:rect l="l" t="t" r="r" b="b"/>
            <a:pathLst>
              <a:path w="845494" h="5636629">
                <a:moveTo>
                  <a:pt x="845494" y="0"/>
                </a:moveTo>
                <a:lnTo>
                  <a:pt x="0" y="0"/>
                </a:lnTo>
                <a:lnTo>
                  <a:pt x="0" y="5636629"/>
                </a:lnTo>
                <a:lnTo>
                  <a:pt x="845494" y="5636629"/>
                </a:lnTo>
                <a:lnTo>
                  <a:pt x="84549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96644" y="4234967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-353709">
            <a:off x="1481530" y="1626624"/>
            <a:ext cx="5704100" cy="58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FFFFFF"/>
                </a:solidFill>
                <a:latin typeface="Montserrat Bold"/>
              </a:rPr>
              <a:t>MATRIKS KEPUTUSAN</a:t>
            </a:r>
          </a:p>
        </p:txBody>
      </p:sp>
      <p:sp>
        <p:nvSpPr>
          <p:cNvPr id="27" name="Freeform 27"/>
          <p:cNvSpPr/>
          <p:nvPr/>
        </p:nvSpPr>
        <p:spPr>
          <a:xfrm>
            <a:off x="8981871" y="4234967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800999" y="4234967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096644" y="5284082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7096644" y="6333196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096644" y="7382311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096644" y="8431425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981871" y="5284082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981871" y="6333196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981871" y="7382311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981871" y="8431425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800999" y="5284082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800999" y="6333196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0800999" y="7382311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4"/>
                </a:lnTo>
                <a:lnTo>
                  <a:pt x="0" y="363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0800999" y="8431425"/>
            <a:ext cx="324258" cy="363315"/>
          </a:xfrm>
          <a:custGeom>
            <a:avLst/>
            <a:gdLst/>
            <a:ahLst/>
            <a:cxnLst/>
            <a:rect l="l" t="t" r="r" b="b"/>
            <a:pathLst>
              <a:path w="324258" h="363315">
                <a:moveTo>
                  <a:pt x="0" y="0"/>
                </a:moveTo>
                <a:lnTo>
                  <a:pt x="324258" y="0"/>
                </a:lnTo>
                <a:lnTo>
                  <a:pt x="324258" y="363315"/>
                </a:lnTo>
                <a:lnTo>
                  <a:pt x="0" y="363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0065" y="7922652"/>
            <a:ext cx="15399235" cy="1165391"/>
            <a:chOff x="0" y="0"/>
            <a:chExt cx="4055766" cy="3069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5766" cy="306934"/>
            </a:xfrm>
            <a:custGeom>
              <a:avLst/>
              <a:gdLst/>
              <a:ahLst/>
              <a:cxnLst/>
              <a:rect l="l" t="t" r="r" b="b"/>
              <a:pathLst>
                <a:path w="4055766" h="306934">
                  <a:moveTo>
                    <a:pt x="15082" y="0"/>
                  </a:moveTo>
                  <a:lnTo>
                    <a:pt x="4040683" y="0"/>
                  </a:lnTo>
                  <a:cubicBezTo>
                    <a:pt x="4044683" y="0"/>
                    <a:pt x="4048520" y="1589"/>
                    <a:pt x="4051348" y="4418"/>
                  </a:cubicBezTo>
                  <a:cubicBezTo>
                    <a:pt x="4054177" y="7246"/>
                    <a:pt x="4055766" y="11082"/>
                    <a:pt x="4055766" y="15082"/>
                  </a:cubicBezTo>
                  <a:lnTo>
                    <a:pt x="4055766" y="291852"/>
                  </a:lnTo>
                  <a:cubicBezTo>
                    <a:pt x="4055766" y="300182"/>
                    <a:pt x="4049013" y="306934"/>
                    <a:pt x="4040683" y="306934"/>
                  </a:cubicBezTo>
                  <a:lnTo>
                    <a:pt x="15082" y="306934"/>
                  </a:lnTo>
                  <a:cubicBezTo>
                    <a:pt x="6753" y="306934"/>
                    <a:pt x="0" y="300182"/>
                    <a:pt x="0" y="291852"/>
                  </a:cubicBezTo>
                  <a:lnTo>
                    <a:pt x="0" y="15082"/>
                  </a:lnTo>
                  <a:cubicBezTo>
                    <a:pt x="0" y="6753"/>
                    <a:pt x="6753" y="0"/>
                    <a:pt x="15082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55766" cy="345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9808" y="4863051"/>
            <a:ext cx="6591593" cy="3658325"/>
            <a:chOff x="0" y="0"/>
            <a:chExt cx="839048" cy="465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9048" cy="465670"/>
            </a:xfrm>
            <a:custGeom>
              <a:avLst/>
              <a:gdLst/>
              <a:ahLst/>
              <a:cxnLst/>
              <a:rect l="l" t="t" r="r" b="b"/>
              <a:pathLst>
                <a:path w="839048" h="465670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38656"/>
                  </a:lnTo>
                  <a:cubicBezTo>
                    <a:pt x="839048" y="453576"/>
                    <a:pt x="826953" y="465670"/>
                    <a:pt x="812034" y="465670"/>
                  </a:cubicBezTo>
                  <a:lnTo>
                    <a:pt x="27014" y="465670"/>
                  </a:lnTo>
                  <a:cubicBezTo>
                    <a:pt x="12095" y="465670"/>
                    <a:pt x="0" y="453576"/>
                    <a:pt x="0" y="438656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3"/>
              <a:stretch>
                <a:fillRect t="-10060" b="-1006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99808" y="1028700"/>
            <a:ext cx="6591593" cy="3571484"/>
            <a:chOff x="0" y="0"/>
            <a:chExt cx="839048" cy="4546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9048" cy="454616"/>
            </a:xfrm>
            <a:custGeom>
              <a:avLst/>
              <a:gdLst/>
              <a:ahLst/>
              <a:cxnLst/>
              <a:rect l="l" t="t" r="r" b="b"/>
              <a:pathLst>
                <a:path w="839048" h="454616">
                  <a:moveTo>
                    <a:pt x="27014" y="0"/>
                  </a:moveTo>
                  <a:lnTo>
                    <a:pt x="812034" y="0"/>
                  </a:lnTo>
                  <a:cubicBezTo>
                    <a:pt x="826953" y="0"/>
                    <a:pt x="839048" y="12095"/>
                    <a:pt x="839048" y="27014"/>
                  </a:cubicBezTo>
                  <a:lnTo>
                    <a:pt x="839048" y="427602"/>
                  </a:lnTo>
                  <a:cubicBezTo>
                    <a:pt x="839048" y="442522"/>
                    <a:pt x="826953" y="454616"/>
                    <a:pt x="812034" y="454616"/>
                  </a:cubicBezTo>
                  <a:lnTo>
                    <a:pt x="27014" y="454616"/>
                  </a:lnTo>
                  <a:cubicBezTo>
                    <a:pt x="12095" y="454616"/>
                    <a:pt x="0" y="442522"/>
                    <a:pt x="0" y="427602"/>
                  </a:cubicBezTo>
                  <a:lnTo>
                    <a:pt x="0" y="27014"/>
                  </a:lnTo>
                  <a:cubicBezTo>
                    <a:pt x="0" y="12095"/>
                    <a:pt x="12095" y="0"/>
                    <a:pt x="27014" y="0"/>
                  </a:cubicBezTo>
                  <a:close/>
                </a:path>
              </a:pathLst>
            </a:custGeom>
            <a:blipFill>
              <a:blip r:embed="rId4"/>
              <a:stretch>
                <a:fillRect t="-11520" b="-11520"/>
              </a:stretch>
            </a:blipFill>
            <a:ln w="66675" cap="rnd">
              <a:solidFill>
                <a:srgbClr val="000000"/>
              </a:solidFill>
              <a:prstDash val="solid"/>
              <a:round/>
            </a:ln>
          </p:spPr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479114" y="2211699"/>
          <a:ext cx="7440114" cy="5334000"/>
        </p:xfrm>
        <a:graphic>
          <a:graphicData uri="http://schemas.openxmlformats.org/drawingml/2006/table">
            <a:tbl>
              <a:tblPr/>
              <a:tblGrid>
                <a:gridCol w="2820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88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Bold"/>
                        </a:rPr>
                        <a:t>Keterangan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88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(A1) Hyundai IONIQ 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Rekomendasi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88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(A2) Wuling Air ev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88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(A3) BYD Seal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488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(A4) BMW iX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956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(A5) Mercedes-Benz EQB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"/>
                        </a:rPr>
                        <a:t>0.7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8479114" y="708761"/>
            <a:ext cx="8172498" cy="137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50"/>
              </a:lnSpc>
            </a:pPr>
            <a:r>
              <a:rPr lang="en-US" sz="8500" spc="425">
                <a:solidFill>
                  <a:srgbClr val="000000"/>
                </a:solidFill>
                <a:latin typeface="Marykate"/>
              </a:rPr>
              <a:t>KESIMPULAN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09928" y="8018302"/>
            <a:ext cx="8953212" cy="9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spc="139">
                <a:solidFill>
                  <a:srgbClr val="000000"/>
                </a:solidFill>
                <a:latin typeface="Marykate"/>
              </a:rPr>
              <a:t>MAKA HYUNDAI IONIQ 5 ADALAH PILIHAN TERBAIK BERDASARKAN KRITERIA YANG DITENTUKAN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42193" y="3449774"/>
            <a:ext cx="6062730" cy="1984400"/>
            <a:chOff x="0" y="0"/>
            <a:chExt cx="1835117" cy="6006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5117" cy="600655"/>
            </a:xfrm>
            <a:custGeom>
              <a:avLst/>
              <a:gdLst/>
              <a:ahLst/>
              <a:cxnLst/>
              <a:rect l="l" t="t" r="r" b="b"/>
              <a:pathLst>
                <a:path w="1835117" h="600655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42193" y="3449774"/>
            <a:ext cx="6062730" cy="1728741"/>
            <a:chOff x="0" y="0"/>
            <a:chExt cx="1835117" cy="523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5117" cy="523270"/>
            </a:xfrm>
            <a:custGeom>
              <a:avLst/>
              <a:gdLst/>
              <a:ahLst/>
              <a:cxnLst/>
              <a:rect l="l" t="t" r="r" b="b"/>
              <a:pathLst>
                <a:path w="1835117" h="523270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8915" y="582601"/>
            <a:ext cx="14781103" cy="1945252"/>
            <a:chOff x="0" y="0"/>
            <a:chExt cx="3892965" cy="512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92965" cy="512330"/>
            </a:xfrm>
            <a:custGeom>
              <a:avLst/>
              <a:gdLst/>
              <a:ahLst/>
              <a:cxnLst/>
              <a:rect l="l" t="t" r="r" b="b"/>
              <a:pathLst>
                <a:path w="3892965" h="512330">
                  <a:moveTo>
                    <a:pt x="26712" y="0"/>
                  </a:moveTo>
                  <a:lnTo>
                    <a:pt x="3866253" y="0"/>
                  </a:lnTo>
                  <a:cubicBezTo>
                    <a:pt x="3881006" y="0"/>
                    <a:pt x="3892965" y="11960"/>
                    <a:pt x="3892965" y="26712"/>
                  </a:cubicBezTo>
                  <a:lnTo>
                    <a:pt x="3892965" y="485617"/>
                  </a:lnTo>
                  <a:cubicBezTo>
                    <a:pt x="3892965" y="500370"/>
                    <a:pt x="3881006" y="512330"/>
                    <a:pt x="3866253" y="512330"/>
                  </a:cubicBezTo>
                  <a:lnTo>
                    <a:pt x="26712" y="512330"/>
                  </a:lnTo>
                  <a:cubicBezTo>
                    <a:pt x="11960" y="512330"/>
                    <a:pt x="0" y="500370"/>
                    <a:pt x="0" y="485617"/>
                  </a:cubicBezTo>
                  <a:lnTo>
                    <a:pt x="0" y="26712"/>
                  </a:lnTo>
                  <a:cubicBezTo>
                    <a:pt x="0" y="11960"/>
                    <a:pt x="11960" y="0"/>
                    <a:pt x="26712" y="0"/>
                  </a:cubicBezTo>
                  <a:close/>
                </a:path>
              </a:pathLst>
            </a:custGeom>
            <a:solidFill>
              <a:srgbClr val="008968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92965" cy="55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54956" y="421058"/>
            <a:ext cx="14978088" cy="1945252"/>
            <a:chOff x="0" y="0"/>
            <a:chExt cx="3944846" cy="5123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44846" cy="512330"/>
            </a:xfrm>
            <a:custGeom>
              <a:avLst/>
              <a:gdLst/>
              <a:ahLst/>
              <a:cxnLst/>
              <a:rect l="l" t="t" r="r" b="b"/>
              <a:pathLst>
                <a:path w="3944846" h="512330">
                  <a:moveTo>
                    <a:pt x="26361" y="0"/>
                  </a:moveTo>
                  <a:lnTo>
                    <a:pt x="3918485" y="0"/>
                  </a:lnTo>
                  <a:cubicBezTo>
                    <a:pt x="3925476" y="0"/>
                    <a:pt x="3932181" y="2777"/>
                    <a:pt x="3937125" y="7721"/>
                  </a:cubicBezTo>
                  <a:cubicBezTo>
                    <a:pt x="3942069" y="12665"/>
                    <a:pt x="3944846" y="19370"/>
                    <a:pt x="3944846" y="26361"/>
                  </a:cubicBezTo>
                  <a:lnTo>
                    <a:pt x="3944846" y="485969"/>
                  </a:lnTo>
                  <a:cubicBezTo>
                    <a:pt x="3944846" y="492960"/>
                    <a:pt x="3942069" y="499665"/>
                    <a:pt x="3937125" y="504609"/>
                  </a:cubicBezTo>
                  <a:cubicBezTo>
                    <a:pt x="3932181" y="509553"/>
                    <a:pt x="3925476" y="512330"/>
                    <a:pt x="3918485" y="512330"/>
                  </a:cubicBezTo>
                  <a:lnTo>
                    <a:pt x="26361" y="512330"/>
                  </a:lnTo>
                  <a:cubicBezTo>
                    <a:pt x="19370" y="512330"/>
                    <a:pt x="12665" y="509553"/>
                    <a:pt x="7721" y="504609"/>
                  </a:cubicBezTo>
                  <a:cubicBezTo>
                    <a:pt x="2777" y="499665"/>
                    <a:pt x="0" y="492960"/>
                    <a:pt x="0" y="485969"/>
                  </a:cubicBezTo>
                  <a:lnTo>
                    <a:pt x="0" y="26361"/>
                  </a:lnTo>
                  <a:cubicBezTo>
                    <a:pt x="0" y="19370"/>
                    <a:pt x="2777" y="12665"/>
                    <a:pt x="7721" y="7721"/>
                  </a:cubicBezTo>
                  <a:cubicBezTo>
                    <a:pt x="12665" y="2777"/>
                    <a:pt x="19370" y="0"/>
                    <a:pt x="26361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44846" cy="55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826189" y="3050572"/>
            <a:ext cx="794689" cy="79468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745153" y="3050572"/>
            <a:ext cx="3103170" cy="798405"/>
            <a:chOff x="0" y="0"/>
            <a:chExt cx="1080264" cy="2779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0264" cy="277938"/>
            </a:xfrm>
            <a:custGeom>
              <a:avLst/>
              <a:gdLst/>
              <a:ahLst/>
              <a:cxnLst/>
              <a:rect l="l" t="t" r="r" b="b"/>
              <a:pathLst>
                <a:path w="1080264" h="277938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54011" y="3449774"/>
            <a:ext cx="6062730" cy="1984400"/>
            <a:chOff x="0" y="0"/>
            <a:chExt cx="1835117" cy="6006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35117" cy="600655"/>
            </a:xfrm>
            <a:custGeom>
              <a:avLst/>
              <a:gdLst/>
              <a:ahLst/>
              <a:cxnLst/>
              <a:rect l="l" t="t" r="r" b="b"/>
              <a:pathLst>
                <a:path w="1835117" h="600655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54011" y="3449774"/>
            <a:ext cx="6062730" cy="1728741"/>
            <a:chOff x="0" y="0"/>
            <a:chExt cx="1835117" cy="52327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35117" cy="523270"/>
            </a:xfrm>
            <a:custGeom>
              <a:avLst/>
              <a:gdLst/>
              <a:ahLst/>
              <a:cxnLst/>
              <a:rect l="l" t="t" r="r" b="b"/>
              <a:pathLst>
                <a:path w="1835117" h="523270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440663" y="3050572"/>
            <a:ext cx="794689" cy="79468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359670" y="3050572"/>
            <a:ext cx="3897772" cy="798405"/>
            <a:chOff x="0" y="0"/>
            <a:chExt cx="1356879" cy="2779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56879" cy="277938"/>
            </a:xfrm>
            <a:custGeom>
              <a:avLst/>
              <a:gdLst/>
              <a:ahLst/>
              <a:cxnLst/>
              <a:rect l="l" t="t" r="r" b="b"/>
              <a:pathLst>
                <a:path w="1356879" h="277938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842193" y="6206331"/>
            <a:ext cx="6062730" cy="1984400"/>
            <a:chOff x="0" y="0"/>
            <a:chExt cx="1835117" cy="60065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35117" cy="600655"/>
            </a:xfrm>
            <a:custGeom>
              <a:avLst/>
              <a:gdLst/>
              <a:ahLst/>
              <a:cxnLst/>
              <a:rect l="l" t="t" r="r" b="b"/>
              <a:pathLst>
                <a:path w="1835117" h="600655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842193" y="6206331"/>
            <a:ext cx="6062730" cy="1728741"/>
            <a:chOff x="0" y="0"/>
            <a:chExt cx="1835117" cy="52327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35117" cy="523270"/>
            </a:xfrm>
            <a:custGeom>
              <a:avLst/>
              <a:gdLst/>
              <a:ahLst/>
              <a:cxnLst/>
              <a:rect l="l" t="t" r="r" b="b"/>
              <a:pathLst>
                <a:path w="1835117" h="523270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826189" y="5807128"/>
            <a:ext cx="794689" cy="794689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745153" y="5807128"/>
            <a:ext cx="3103170" cy="798405"/>
            <a:chOff x="0" y="0"/>
            <a:chExt cx="1080264" cy="27793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80264" cy="277938"/>
            </a:xfrm>
            <a:custGeom>
              <a:avLst/>
              <a:gdLst/>
              <a:ahLst/>
              <a:cxnLst/>
              <a:rect l="l" t="t" r="r" b="b"/>
              <a:pathLst>
                <a:path w="1080264" h="277938">
                  <a:moveTo>
                    <a:pt x="127237" y="0"/>
                  </a:moveTo>
                  <a:lnTo>
                    <a:pt x="953027" y="0"/>
                  </a:lnTo>
                  <a:cubicBezTo>
                    <a:pt x="1023298" y="0"/>
                    <a:pt x="1080264" y="56966"/>
                    <a:pt x="1080264" y="127237"/>
                  </a:cubicBezTo>
                  <a:lnTo>
                    <a:pt x="1080264" y="150701"/>
                  </a:lnTo>
                  <a:cubicBezTo>
                    <a:pt x="1080264" y="184446"/>
                    <a:pt x="1066859" y="216810"/>
                    <a:pt x="1042998" y="240671"/>
                  </a:cubicBezTo>
                  <a:cubicBezTo>
                    <a:pt x="1019136" y="264533"/>
                    <a:pt x="986773" y="277938"/>
                    <a:pt x="953027" y="277938"/>
                  </a:cubicBezTo>
                  <a:lnTo>
                    <a:pt x="127237" y="277938"/>
                  </a:lnTo>
                  <a:cubicBezTo>
                    <a:pt x="93492" y="277938"/>
                    <a:pt x="61128" y="264533"/>
                    <a:pt x="37267" y="240671"/>
                  </a:cubicBezTo>
                  <a:cubicBezTo>
                    <a:pt x="13405" y="216810"/>
                    <a:pt x="0" y="184446"/>
                    <a:pt x="0" y="150701"/>
                  </a:cubicBezTo>
                  <a:lnTo>
                    <a:pt x="0" y="127237"/>
                  </a:lnTo>
                  <a:cubicBezTo>
                    <a:pt x="0" y="93492"/>
                    <a:pt x="13405" y="61128"/>
                    <a:pt x="37267" y="37267"/>
                  </a:cubicBezTo>
                  <a:cubicBezTo>
                    <a:pt x="61128" y="13405"/>
                    <a:pt x="93492" y="0"/>
                    <a:pt x="12723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080264" cy="31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854011" y="6206331"/>
            <a:ext cx="6062730" cy="1984400"/>
            <a:chOff x="0" y="0"/>
            <a:chExt cx="1835117" cy="60065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835117" cy="600655"/>
            </a:xfrm>
            <a:custGeom>
              <a:avLst/>
              <a:gdLst/>
              <a:ahLst/>
              <a:cxnLst/>
              <a:rect l="l" t="t" r="r" b="b"/>
              <a:pathLst>
                <a:path w="1835117" h="600655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562345"/>
                  </a:lnTo>
                  <a:cubicBezTo>
                    <a:pt x="1835117" y="572506"/>
                    <a:pt x="1831081" y="582250"/>
                    <a:pt x="1823897" y="589434"/>
                  </a:cubicBezTo>
                  <a:cubicBezTo>
                    <a:pt x="1816712" y="596618"/>
                    <a:pt x="1806968" y="600655"/>
                    <a:pt x="1796808" y="600655"/>
                  </a:cubicBezTo>
                  <a:lnTo>
                    <a:pt x="38309" y="600655"/>
                  </a:lnTo>
                  <a:cubicBezTo>
                    <a:pt x="28149" y="600655"/>
                    <a:pt x="18405" y="596618"/>
                    <a:pt x="11220" y="589434"/>
                  </a:cubicBezTo>
                  <a:cubicBezTo>
                    <a:pt x="4036" y="582250"/>
                    <a:pt x="0" y="572506"/>
                    <a:pt x="0" y="562345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835117" cy="638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854011" y="6206331"/>
            <a:ext cx="6062730" cy="1728741"/>
            <a:chOff x="0" y="0"/>
            <a:chExt cx="1835117" cy="52327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835117" cy="523270"/>
            </a:xfrm>
            <a:custGeom>
              <a:avLst/>
              <a:gdLst/>
              <a:ahLst/>
              <a:cxnLst/>
              <a:rect l="l" t="t" r="r" b="b"/>
              <a:pathLst>
                <a:path w="1835117" h="523270">
                  <a:moveTo>
                    <a:pt x="38309" y="0"/>
                  </a:moveTo>
                  <a:lnTo>
                    <a:pt x="1796808" y="0"/>
                  </a:lnTo>
                  <a:cubicBezTo>
                    <a:pt x="1817966" y="0"/>
                    <a:pt x="1835117" y="17152"/>
                    <a:pt x="1835117" y="38309"/>
                  </a:cubicBezTo>
                  <a:lnTo>
                    <a:pt x="1835117" y="484961"/>
                  </a:lnTo>
                  <a:cubicBezTo>
                    <a:pt x="1835117" y="495121"/>
                    <a:pt x="1831081" y="504865"/>
                    <a:pt x="1823897" y="512049"/>
                  </a:cubicBezTo>
                  <a:cubicBezTo>
                    <a:pt x="1816712" y="519233"/>
                    <a:pt x="1806968" y="523270"/>
                    <a:pt x="1796808" y="523270"/>
                  </a:cubicBezTo>
                  <a:lnTo>
                    <a:pt x="38309" y="523270"/>
                  </a:lnTo>
                  <a:cubicBezTo>
                    <a:pt x="28149" y="523270"/>
                    <a:pt x="18405" y="519233"/>
                    <a:pt x="11220" y="512049"/>
                  </a:cubicBezTo>
                  <a:cubicBezTo>
                    <a:pt x="4036" y="504865"/>
                    <a:pt x="0" y="495121"/>
                    <a:pt x="0" y="484961"/>
                  </a:cubicBezTo>
                  <a:lnTo>
                    <a:pt x="0" y="38309"/>
                  </a:lnTo>
                  <a:cubicBezTo>
                    <a:pt x="0" y="28149"/>
                    <a:pt x="4036" y="18405"/>
                    <a:pt x="11220" y="11220"/>
                  </a:cubicBezTo>
                  <a:cubicBezTo>
                    <a:pt x="18405" y="4036"/>
                    <a:pt x="28149" y="0"/>
                    <a:pt x="3830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835117" cy="561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440663" y="5807128"/>
            <a:ext cx="794689" cy="794689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1359670" y="5807128"/>
            <a:ext cx="3897772" cy="798405"/>
            <a:chOff x="0" y="0"/>
            <a:chExt cx="1356879" cy="27793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356879" cy="277938"/>
            </a:xfrm>
            <a:custGeom>
              <a:avLst/>
              <a:gdLst/>
              <a:ahLst/>
              <a:cxnLst/>
              <a:rect l="l" t="t" r="r" b="b"/>
              <a:pathLst>
                <a:path w="1356879" h="277938">
                  <a:moveTo>
                    <a:pt x="101298" y="0"/>
                  </a:moveTo>
                  <a:lnTo>
                    <a:pt x="1255580" y="0"/>
                  </a:lnTo>
                  <a:cubicBezTo>
                    <a:pt x="1282446" y="0"/>
                    <a:pt x="1308212" y="10672"/>
                    <a:pt x="1327209" y="29670"/>
                  </a:cubicBezTo>
                  <a:cubicBezTo>
                    <a:pt x="1346206" y="48667"/>
                    <a:pt x="1356879" y="74432"/>
                    <a:pt x="1356879" y="101298"/>
                  </a:cubicBezTo>
                  <a:lnTo>
                    <a:pt x="1356879" y="176640"/>
                  </a:lnTo>
                  <a:cubicBezTo>
                    <a:pt x="1356879" y="203506"/>
                    <a:pt x="1346206" y="229271"/>
                    <a:pt x="1327209" y="248268"/>
                  </a:cubicBezTo>
                  <a:cubicBezTo>
                    <a:pt x="1308212" y="267266"/>
                    <a:pt x="1282446" y="277938"/>
                    <a:pt x="1255580" y="277938"/>
                  </a:cubicBezTo>
                  <a:lnTo>
                    <a:pt x="101298" y="277938"/>
                  </a:lnTo>
                  <a:cubicBezTo>
                    <a:pt x="74432" y="277938"/>
                    <a:pt x="48667" y="267266"/>
                    <a:pt x="29670" y="248268"/>
                  </a:cubicBezTo>
                  <a:cubicBezTo>
                    <a:pt x="10672" y="229271"/>
                    <a:pt x="0" y="203506"/>
                    <a:pt x="0" y="176640"/>
                  </a:cubicBezTo>
                  <a:lnTo>
                    <a:pt x="0" y="101298"/>
                  </a:lnTo>
                  <a:cubicBezTo>
                    <a:pt x="0" y="74432"/>
                    <a:pt x="10672" y="48667"/>
                    <a:pt x="29670" y="29670"/>
                  </a:cubicBezTo>
                  <a:cubicBezTo>
                    <a:pt x="48667" y="10672"/>
                    <a:pt x="74432" y="0"/>
                    <a:pt x="101298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356879" cy="31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7522516" y="3949684"/>
            <a:ext cx="651614" cy="984581"/>
          </a:xfrm>
          <a:custGeom>
            <a:avLst/>
            <a:gdLst/>
            <a:ahLst/>
            <a:cxnLst/>
            <a:rect l="l" t="t" r="r" b="b"/>
            <a:pathLst>
              <a:path w="651614" h="984581">
                <a:moveTo>
                  <a:pt x="0" y="0"/>
                </a:moveTo>
                <a:lnTo>
                  <a:pt x="651614" y="0"/>
                </a:lnTo>
                <a:lnTo>
                  <a:pt x="651614" y="984581"/>
                </a:lnTo>
                <a:lnTo>
                  <a:pt x="0" y="984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4889879" y="3949684"/>
            <a:ext cx="735126" cy="863584"/>
          </a:xfrm>
          <a:custGeom>
            <a:avLst/>
            <a:gdLst/>
            <a:ahLst/>
            <a:cxnLst/>
            <a:rect l="l" t="t" r="r" b="b"/>
            <a:pathLst>
              <a:path w="735126" h="863584">
                <a:moveTo>
                  <a:pt x="0" y="0"/>
                </a:moveTo>
                <a:lnTo>
                  <a:pt x="735126" y="0"/>
                </a:lnTo>
                <a:lnTo>
                  <a:pt x="735126" y="863583"/>
                </a:lnTo>
                <a:lnTo>
                  <a:pt x="0" y="86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9" name="Group 59"/>
          <p:cNvGrpSpPr/>
          <p:nvPr/>
        </p:nvGrpSpPr>
        <p:grpSpPr>
          <a:xfrm>
            <a:off x="1028700" y="8333605"/>
            <a:ext cx="16230600" cy="1284180"/>
            <a:chOff x="0" y="0"/>
            <a:chExt cx="5650139" cy="447044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5650139" cy="447044"/>
            </a:xfrm>
            <a:custGeom>
              <a:avLst/>
              <a:gdLst/>
              <a:ahLst/>
              <a:cxnLst/>
              <a:rect l="l" t="t" r="r" b="b"/>
              <a:pathLst>
                <a:path w="5650139" h="447044">
                  <a:moveTo>
                    <a:pt x="24327" y="0"/>
                  </a:moveTo>
                  <a:lnTo>
                    <a:pt x="5625812" y="0"/>
                  </a:lnTo>
                  <a:cubicBezTo>
                    <a:pt x="5639248" y="0"/>
                    <a:pt x="5650139" y="10891"/>
                    <a:pt x="5650139" y="24327"/>
                  </a:cubicBezTo>
                  <a:lnTo>
                    <a:pt x="5650139" y="422718"/>
                  </a:lnTo>
                  <a:cubicBezTo>
                    <a:pt x="5650139" y="436153"/>
                    <a:pt x="5639248" y="447044"/>
                    <a:pt x="5625812" y="447044"/>
                  </a:cubicBezTo>
                  <a:lnTo>
                    <a:pt x="24327" y="447044"/>
                  </a:lnTo>
                  <a:cubicBezTo>
                    <a:pt x="10891" y="447044"/>
                    <a:pt x="0" y="436153"/>
                    <a:pt x="0" y="42271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5650139" cy="485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14889879" y="6745982"/>
            <a:ext cx="703518" cy="761590"/>
          </a:xfrm>
          <a:custGeom>
            <a:avLst/>
            <a:gdLst/>
            <a:ahLst/>
            <a:cxnLst/>
            <a:rect l="l" t="t" r="r" b="b"/>
            <a:pathLst>
              <a:path w="703518" h="761590">
                <a:moveTo>
                  <a:pt x="0" y="0"/>
                </a:moveTo>
                <a:lnTo>
                  <a:pt x="703519" y="0"/>
                </a:lnTo>
                <a:lnTo>
                  <a:pt x="703519" y="761590"/>
                </a:lnTo>
                <a:lnTo>
                  <a:pt x="0" y="761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1988915" y="546458"/>
            <a:ext cx="14335286" cy="15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78"/>
              </a:lnSpc>
              <a:spcBef>
                <a:spcPct val="0"/>
              </a:spcBef>
            </a:pPr>
            <a:r>
              <a:rPr lang="en-US" sz="4556" spc="227">
                <a:solidFill>
                  <a:srgbClr val="000000"/>
                </a:solidFill>
                <a:latin typeface="Marykate"/>
              </a:rPr>
              <a:t>PENDUKUNG KEPUTUSAN DENGAN METODE SAW (SIMPLE ADDITIVE WEIGHTING) DALAM MEMBELI MOBIL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826189" y="3261240"/>
            <a:ext cx="794689" cy="34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01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745153" y="3106116"/>
            <a:ext cx="3103170" cy="54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C1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316341" y="4101932"/>
            <a:ext cx="511443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Harga mobil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440663" y="3261240"/>
            <a:ext cx="794689" cy="34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02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359670" y="3106116"/>
            <a:ext cx="3897772" cy="54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C2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826189" y="6017797"/>
            <a:ext cx="794689" cy="34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03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745153" y="5862672"/>
            <a:ext cx="3103170" cy="54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C3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440663" y="6017797"/>
            <a:ext cx="794689" cy="34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23"/>
              </a:lnSpc>
              <a:spcBef>
                <a:spcPct val="0"/>
              </a:spcBef>
            </a:pPr>
            <a:r>
              <a:rPr lang="en-US" sz="2088" spc="104">
                <a:solidFill>
                  <a:srgbClr val="000000"/>
                </a:solidFill>
                <a:latin typeface="Montserrat Bold"/>
              </a:rPr>
              <a:t>04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558320" y="5862672"/>
            <a:ext cx="3500471" cy="54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C4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328159" y="4101932"/>
            <a:ext cx="511443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Jarak tempuh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316341" y="6672209"/>
            <a:ext cx="5114434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 Bold"/>
                <a:ea typeface="Montserrat Bold"/>
              </a:rPr>
              <a:t>Fitur (Airbag, Anti Lock Braking System, Hill-Start Assist Control, Sensor parkir, 360° kamera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0296116" y="6862709"/>
            <a:ext cx="511443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Bold"/>
              </a:rPr>
              <a:t>Waktu isi daya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456422" y="8387282"/>
            <a:ext cx="15375156" cy="111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8"/>
              </a:lnSpc>
              <a:spcBef>
                <a:spcPct val="0"/>
              </a:spcBef>
            </a:pPr>
            <a:r>
              <a:rPr lang="en-US" sz="3177" spc="158">
                <a:solidFill>
                  <a:srgbClr val="FFFFFF"/>
                </a:solidFill>
                <a:latin typeface="Marykate"/>
              </a:rPr>
              <a:t>TUJUAN : MEMBANTU MENENTUKAN MOBIL TERBAIK DARI KANDIDAT YANG TERSEDIA DI PASARAN, DIMANA PRODUK YANG BEREDAR SANGAT KOMPETITIF SEHINGGA SULIT UNTUK DIPILIH.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87396" y="1476164"/>
            <a:ext cx="6219743" cy="862449"/>
            <a:chOff x="0" y="0"/>
            <a:chExt cx="1884531" cy="2613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84531" cy="261315"/>
            </a:xfrm>
            <a:custGeom>
              <a:avLst/>
              <a:gdLst/>
              <a:ahLst/>
              <a:cxnLst/>
              <a:rect l="l" t="t" r="r" b="b"/>
              <a:pathLst>
                <a:path w="1884531" h="261315">
                  <a:moveTo>
                    <a:pt x="63481" y="0"/>
                  </a:moveTo>
                  <a:lnTo>
                    <a:pt x="1821050" y="0"/>
                  </a:lnTo>
                  <a:cubicBezTo>
                    <a:pt x="1837886" y="0"/>
                    <a:pt x="1854033" y="6688"/>
                    <a:pt x="1865938" y="18593"/>
                  </a:cubicBezTo>
                  <a:cubicBezTo>
                    <a:pt x="1877843" y="30498"/>
                    <a:pt x="1884531" y="46645"/>
                    <a:pt x="1884531" y="63481"/>
                  </a:cubicBezTo>
                  <a:lnTo>
                    <a:pt x="1884531" y="197834"/>
                  </a:lnTo>
                  <a:cubicBezTo>
                    <a:pt x="1884531" y="214670"/>
                    <a:pt x="1877843" y="230817"/>
                    <a:pt x="1865938" y="242722"/>
                  </a:cubicBezTo>
                  <a:cubicBezTo>
                    <a:pt x="1854033" y="254627"/>
                    <a:pt x="1837886" y="261315"/>
                    <a:pt x="1821050" y="261315"/>
                  </a:cubicBezTo>
                  <a:lnTo>
                    <a:pt x="63481" y="261315"/>
                  </a:lnTo>
                  <a:cubicBezTo>
                    <a:pt x="46645" y="261315"/>
                    <a:pt x="30498" y="254627"/>
                    <a:pt x="18593" y="242722"/>
                  </a:cubicBezTo>
                  <a:cubicBezTo>
                    <a:pt x="6688" y="230817"/>
                    <a:pt x="0" y="214670"/>
                    <a:pt x="0" y="197834"/>
                  </a:cubicBezTo>
                  <a:lnTo>
                    <a:pt x="0" y="63481"/>
                  </a:lnTo>
                  <a:cubicBezTo>
                    <a:pt x="0" y="46645"/>
                    <a:pt x="6688" y="30498"/>
                    <a:pt x="18593" y="18593"/>
                  </a:cubicBezTo>
                  <a:cubicBezTo>
                    <a:pt x="30498" y="6688"/>
                    <a:pt x="46645" y="0"/>
                    <a:pt x="6348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84531" cy="299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1117" y="3311562"/>
            <a:ext cx="15608183" cy="5801192"/>
            <a:chOff x="0" y="0"/>
            <a:chExt cx="4110797" cy="15278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10797" cy="1527886"/>
            </a:xfrm>
            <a:custGeom>
              <a:avLst/>
              <a:gdLst/>
              <a:ahLst/>
              <a:cxnLst/>
              <a:rect l="l" t="t" r="r" b="b"/>
              <a:pathLst>
                <a:path w="4110797" h="1527886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513006"/>
                  </a:lnTo>
                  <a:cubicBezTo>
                    <a:pt x="4110797" y="1516952"/>
                    <a:pt x="4109229" y="1520737"/>
                    <a:pt x="4106439" y="1523528"/>
                  </a:cubicBezTo>
                  <a:cubicBezTo>
                    <a:pt x="4103648" y="1526318"/>
                    <a:pt x="4099863" y="1527886"/>
                    <a:pt x="4095917" y="1527886"/>
                  </a:cubicBezTo>
                  <a:lnTo>
                    <a:pt x="14881" y="1527886"/>
                  </a:lnTo>
                  <a:cubicBezTo>
                    <a:pt x="6662" y="1527886"/>
                    <a:pt x="0" y="1521224"/>
                    <a:pt x="0" y="1513006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110797" cy="1565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9909" y="2850666"/>
            <a:ext cx="15608183" cy="5946738"/>
            <a:chOff x="0" y="0"/>
            <a:chExt cx="4110797" cy="15662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10797" cy="1566219"/>
            </a:xfrm>
            <a:custGeom>
              <a:avLst/>
              <a:gdLst/>
              <a:ahLst/>
              <a:cxnLst/>
              <a:rect l="l" t="t" r="r" b="b"/>
              <a:pathLst>
                <a:path w="4110797" h="1566219">
                  <a:moveTo>
                    <a:pt x="14881" y="0"/>
                  </a:moveTo>
                  <a:lnTo>
                    <a:pt x="4095917" y="0"/>
                  </a:lnTo>
                  <a:cubicBezTo>
                    <a:pt x="4104135" y="0"/>
                    <a:pt x="4110797" y="6662"/>
                    <a:pt x="4110797" y="14881"/>
                  </a:cubicBezTo>
                  <a:lnTo>
                    <a:pt x="4110797" y="1551339"/>
                  </a:lnTo>
                  <a:cubicBezTo>
                    <a:pt x="4110797" y="1555285"/>
                    <a:pt x="4109229" y="1559070"/>
                    <a:pt x="4106439" y="1561861"/>
                  </a:cubicBezTo>
                  <a:cubicBezTo>
                    <a:pt x="4103648" y="1564651"/>
                    <a:pt x="4099863" y="1566219"/>
                    <a:pt x="4095917" y="1566219"/>
                  </a:cubicBezTo>
                  <a:lnTo>
                    <a:pt x="14881" y="1566219"/>
                  </a:lnTo>
                  <a:cubicBezTo>
                    <a:pt x="10934" y="1566219"/>
                    <a:pt x="7149" y="1564651"/>
                    <a:pt x="4358" y="1561861"/>
                  </a:cubicBezTo>
                  <a:cubicBezTo>
                    <a:pt x="1568" y="1559070"/>
                    <a:pt x="0" y="1555285"/>
                    <a:pt x="0" y="1551339"/>
                  </a:cubicBezTo>
                  <a:lnTo>
                    <a:pt x="0" y="14881"/>
                  </a:lnTo>
                  <a:cubicBezTo>
                    <a:pt x="0" y="6662"/>
                    <a:pt x="6662" y="0"/>
                    <a:pt x="14881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10797" cy="1604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2257861" y="3311562"/>
          <a:ext cx="13481998" cy="4933948"/>
        </p:xfrm>
        <a:graphic>
          <a:graphicData uri="http://schemas.openxmlformats.org/drawingml/2006/table">
            <a:tbl>
              <a:tblPr/>
              <a:tblGrid>
                <a:gridCol w="9367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231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ontserrat Bold"/>
                        </a:rPr>
                        <a:t>Harga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10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10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32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500.000.000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32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1.000.000.000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32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2.000.000.000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32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3.000.000.000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32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&gt;3.000.000.000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722170" y="639555"/>
            <a:ext cx="1235477" cy="1866793"/>
          </a:xfrm>
          <a:custGeom>
            <a:avLst/>
            <a:gdLst/>
            <a:ahLst/>
            <a:cxnLst/>
            <a:rect l="l" t="t" r="r" b="b"/>
            <a:pathLst>
              <a:path w="1235477" h="1866793">
                <a:moveTo>
                  <a:pt x="0" y="0"/>
                </a:moveTo>
                <a:lnTo>
                  <a:pt x="1235477" y="0"/>
                </a:lnTo>
                <a:lnTo>
                  <a:pt x="1235477" y="1866793"/>
                </a:lnTo>
                <a:lnTo>
                  <a:pt x="0" y="1866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257861" y="828675"/>
            <a:ext cx="6886139" cy="167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HARGA MOBIL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54677" y="1710221"/>
            <a:ext cx="608518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SEMAKIN MURAH SEMAKIN BAIK (COST)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3587" y="3110038"/>
            <a:ext cx="15813227" cy="5852987"/>
            <a:chOff x="0" y="0"/>
            <a:chExt cx="4164800" cy="1541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4800" cy="1541527"/>
            </a:xfrm>
            <a:custGeom>
              <a:avLst/>
              <a:gdLst/>
              <a:ahLst/>
              <a:cxnLst/>
              <a:rect l="l" t="t" r="r" b="b"/>
              <a:pathLst>
                <a:path w="4164800" h="1541527">
                  <a:moveTo>
                    <a:pt x="14688" y="0"/>
                  </a:moveTo>
                  <a:lnTo>
                    <a:pt x="4150113" y="0"/>
                  </a:lnTo>
                  <a:cubicBezTo>
                    <a:pt x="4154008" y="0"/>
                    <a:pt x="4157744" y="1547"/>
                    <a:pt x="4160498" y="4302"/>
                  </a:cubicBezTo>
                  <a:cubicBezTo>
                    <a:pt x="4163253" y="7056"/>
                    <a:pt x="4164800" y="10792"/>
                    <a:pt x="4164800" y="14688"/>
                  </a:cubicBezTo>
                  <a:lnTo>
                    <a:pt x="4164800" y="1526840"/>
                  </a:lnTo>
                  <a:cubicBezTo>
                    <a:pt x="4164800" y="1530735"/>
                    <a:pt x="4163253" y="1534471"/>
                    <a:pt x="4160498" y="1537226"/>
                  </a:cubicBezTo>
                  <a:cubicBezTo>
                    <a:pt x="4157744" y="1539980"/>
                    <a:pt x="4154008" y="1541527"/>
                    <a:pt x="4150113" y="1541527"/>
                  </a:cubicBezTo>
                  <a:lnTo>
                    <a:pt x="14688" y="1541527"/>
                  </a:lnTo>
                  <a:cubicBezTo>
                    <a:pt x="10792" y="1541527"/>
                    <a:pt x="7056" y="1539980"/>
                    <a:pt x="4302" y="1537226"/>
                  </a:cubicBezTo>
                  <a:cubicBezTo>
                    <a:pt x="1547" y="1534471"/>
                    <a:pt x="0" y="1530735"/>
                    <a:pt x="0" y="1526840"/>
                  </a:cubicBezTo>
                  <a:lnTo>
                    <a:pt x="0" y="14688"/>
                  </a:lnTo>
                  <a:cubicBezTo>
                    <a:pt x="0" y="10792"/>
                    <a:pt x="1547" y="7056"/>
                    <a:pt x="4302" y="4302"/>
                  </a:cubicBezTo>
                  <a:cubicBezTo>
                    <a:pt x="7056" y="1547"/>
                    <a:pt x="10792" y="0"/>
                    <a:pt x="14688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64800" cy="1579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1187" y="2957638"/>
            <a:ext cx="15630264" cy="5665653"/>
            <a:chOff x="0" y="0"/>
            <a:chExt cx="4116613" cy="14921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16613" cy="1492188"/>
            </a:xfrm>
            <a:custGeom>
              <a:avLst/>
              <a:gdLst/>
              <a:ahLst/>
              <a:cxnLst/>
              <a:rect l="l" t="t" r="r" b="b"/>
              <a:pathLst>
                <a:path w="4116613" h="1492188">
                  <a:moveTo>
                    <a:pt x="14859" y="0"/>
                  </a:moveTo>
                  <a:lnTo>
                    <a:pt x="4101753" y="0"/>
                  </a:lnTo>
                  <a:cubicBezTo>
                    <a:pt x="4109960" y="0"/>
                    <a:pt x="4116613" y="6653"/>
                    <a:pt x="4116613" y="14859"/>
                  </a:cubicBezTo>
                  <a:lnTo>
                    <a:pt x="4116613" y="1477329"/>
                  </a:lnTo>
                  <a:cubicBezTo>
                    <a:pt x="4116613" y="1485536"/>
                    <a:pt x="4109960" y="1492188"/>
                    <a:pt x="4101753" y="1492188"/>
                  </a:cubicBezTo>
                  <a:lnTo>
                    <a:pt x="14859" y="1492188"/>
                  </a:lnTo>
                  <a:cubicBezTo>
                    <a:pt x="10919" y="1492188"/>
                    <a:pt x="7139" y="1490623"/>
                    <a:pt x="4352" y="1487836"/>
                  </a:cubicBezTo>
                  <a:cubicBezTo>
                    <a:pt x="1566" y="1485050"/>
                    <a:pt x="0" y="1481270"/>
                    <a:pt x="0" y="1477329"/>
                  </a:cubicBezTo>
                  <a:lnTo>
                    <a:pt x="0" y="14859"/>
                  </a:lnTo>
                  <a:cubicBezTo>
                    <a:pt x="0" y="10919"/>
                    <a:pt x="1566" y="7139"/>
                    <a:pt x="4352" y="4352"/>
                  </a:cubicBezTo>
                  <a:cubicBezTo>
                    <a:pt x="7139" y="1566"/>
                    <a:pt x="10919" y="0"/>
                    <a:pt x="14859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116613" cy="1530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3673" y="878468"/>
            <a:ext cx="9072171" cy="167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JARAK TEMPUH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452811" y="1540629"/>
            <a:ext cx="8806489" cy="862449"/>
            <a:chOff x="0" y="0"/>
            <a:chExt cx="2668294" cy="2613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68294" cy="261315"/>
            </a:xfrm>
            <a:custGeom>
              <a:avLst/>
              <a:gdLst/>
              <a:ahLst/>
              <a:cxnLst/>
              <a:rect l="l" t="t" r="r" b="b"/>
              <a:pathLst>
                <a:path w="2668294" h="261315">
                  <a:moveTo>
                    <a:pt x="44835" y="0"/>
                  </a:moveTo>
                  <a:lnTo>
                    <a:pt x="2623459" y="0"/>
                  </a:lnTo>
                  <a:cubicBezTo>
                    <a:pt x="2635350" y="0"/>
                    <a:pt x="2646754" y="4724"/>
                    <a:pt x="2655162" y="13132"/>
                  </a:cubicBezTo>
                  <a:cubicBezTo>
                    <a:pt x="2663570" y="21540"/>
                    <a:pt x="2668294" y="32944"/>
                    <a:pt x="2668294" y="44835"/>
                  </a:cubicBezTo>
                  <a:lnTo>
                    <a:pt x="2668294" y="216480"/>
                  </a:lnTo>
                  <a:cubicBezTo>
                    <a:pt x="2668294" y="228371"/>
                    <a:pt x="2663570" y="239775"/>
                    <a:pt x="2655162" y="248183"/>
                  </a:cubicBezTo>
                  <a:cubicBezTo>
                    <a:pt x="2646754" y="256591"/>
                    <a:pt x="2635350" y="261315"/>
                    <a:pt x="2623459" y="261315"/>
                  </a:cubicBezTo>
                  <a:lnTo>
                    <a:pt x="44835" y="261315"/>
                  </a:lnTo>
                  <a:cubicBezTo>
                    <a:pt x="32944" y="261315"/>
                    <a:pt x="21540" y="256591"/>
                    <a:pt x="13132" y="248183"/>
                  </a:cubicBezTo>
                  <a:cubicBezTo>
                    <a:pt x="4724" y="239775"/>
                    <a:pt x="0" y="228371"/>
                    <a:pt x="0" y="216480"/>
                  </a:cubicBezTo>
                  <a:lnTo>
                    <a:pt x="0" y="44835"/>
                  </a:lnTo>
                  <a:cubicBezTo>
                    <a:pt x="0" y="32944"/>
                    <a:pt x="4724" y="21540"/>
                    <a:pt x="13132" y="13132"/>
                  </a:cubicBezTo>
                  <a:cubicBezTo>
                    <a:pt x="21540" y="4724"/>
                    <a:pt x="32944" y="0"/>
                    <a:pt x="44835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68294" cy="299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916574" y="4638214"/>
            <a:ext cx="3223077" cy="2304500"/>
          </a:xfrm>
          <a:custGeom>
            <a:avLst/>
            <a:gdLst/>
            <a:ahLst/>
            <a:cxnLst/>
            <a:rect l="l" t="t" r="r" b="b"/>
            <a:pathLst>
              <a:path w="3223077" h="2304500">
                <a:moveTo>
                  <a:pt x="0" y="0"/>
                </a:moveTo>
                <a:lnTo>
                  <a:pt x="3223077" y="0"/>
                </a:lnTo>
                <a:lnTo>
                  <a:pt x="3223077" y="2304501"/>
                </a:lnTo>
                <a:lnTo>
                  <a:pt x="0" y="230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6708244" y="3361687"/>
          <a:ext cx="9394912" cy="4838700"/>
        </p:xfrm>
        <a:graphic>
          <a:graphicData uri="http://schemas.openxmlformats.org/drawingml/2006/table">
            <a:tbl>
              <a:tblPr/>
              <a:tblGrid>
                <a:gridCol w="4712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Bold"/>
                        </a:rPr>
                        <a:t>Jarak tempuh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200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400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600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&lt; 800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&gt; 800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8809270" y="1779217"/>
            <a:ext cx="809357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Bold"/>
              </a:rPr>
              <a:t>SEMAKIN JAUH JARAK TEMPUH SEMAKIN BAIK (BENEFIT)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714180"/>
            <a:ext cx="16230600" cy="6921363"/>
            <a:chOff x="0" y="0"/>
            <a:chExt cx="4274726" cy="18229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822910"/>
            </a:xfrm>
            <a:custGeom>
              <a:avLst/>
              <a:gdLst/>
              <a:ahLst/>
              <a:cxnLst/>
              <a:rect l="l" t="t" r="r" b="b"/>
              <a:pathLst>
                <a:path w="4274726" h="1822910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1808601"/>
                  </a:lnTo>
                  <a:cubicBezTo>
                    <a:pt x="4274726" y="1812396"/>
                    <a:pt x="4273218" y="1816035"/>
                    <a:pt x="4270535" y="1818719"/>
                  </a:cubicBezTo>
                  <a:cubicBezTo>
                    <a:pt x="4267851" y="1821403"/>
                    <a:pt x="4264211" y="1822910"/>
                    <a:pt x="4260416" y="1822910"/>
                  </a:cubicBezTo>
                  <a:lnTo>
                    <a:pt x="14310" y="1822910"/>
                  </a:lnTo>
                  <a:cubicBezTo>
                    <a:pt x="10515" y="1822910"/>
                    <a:pt x="6875" y="1821403"/>
                    <a:pt x="4191" y="1818719"/>
                  </a:cubicBezTo>
                  <a:cubicBezTo>
                    <a:pt x="1508" y="1816035"/>
                    <a:pt x="0" y="1812396"/>
                    <a:pt x="0" y="1808601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6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98672" y="2255389"/>
            <a:ext cx="9904124" cy="917583"/>
            <a:chOff x="0" y="0"/>
            <a:chExt cx="2999982" cy="277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99982" cy="277938"/>
            </a:xfrm>
            <a:custGeom>
              <a:avLst/>
              <a:gdLst/>
              <a:ahLst/>
              <a:cxnLst/>
              <a:rect l="l" t="t" r="r" b="b"/>
              <a:pathLst>
                <a:path w="2999982" h="277938">
                  <a:moveTo>
                    <a:pt x="39866" y="0"/>
                  </a:moveTo>
                  <a:lnTo>
                    <a:pt x="2960116" y="0"/>
                  </a:lnTo>
                  <a:cubicBezTo>
                    <a:pt x="2982134" y="0"/>
                    <a:pt x="2999982" y="17849"/>
                    <a:pt x="2999982" y="39866"/>
                  </a:cubicBezTo>
                  <a:lnTo>
                    <a:pt x="2999982" y="238072"/>
                  </a:lnTo>
                  <a:cubicBezTo>
                    <a:pt x="2999982" y="260089"/>
                    <a:pt x="2982134" y="277938"/>
                    <a:pt x="2960116" y="277938"/>
                  </a:cubicBezTo>
                  <a:lnTo>
                    <a:pt x="39866" y="277938"/>
                  </a:lnTo>
                  <a:cubicBezTo>
                    <a:pt x="17849" y="277938"/>
                    <a:pt x="0" y="260089"/>
                    <a:pt x="0" y="238072"/>
                  </a:cubicBezTo>
                  <a:lnTo>
                    <a:pt x="0" y="39866"/>
                  </a:lnTo>
                  <a:cubicBezTo>
                    <a:pt x="0" y="17849"/>
                    <a:pt x="17849" y="0"/>
                    <a:pt x="39866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999982" cy="31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690599" y="3480577"/>
          <a:ext cx="10112196" cy="5638800"/>
        </p:xfrm>
        <a:graphic>
          <a:graphicData uri="http://schemas.openxmlformats.org/drawingml/2006/table">
            <a:tbl>
              <a:tblPr/>
              <a:tblGrid>
                <a:gridCol w="516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0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98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Fitur yang dimiliki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1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2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3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4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5 fitur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2937391" y="439296"/>
            <a:ext cx="12413218" cy="132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spc="200">
                <a:solidFill>
                  <a:srgbClr val="000000"/>
                </a:solidFill>
                <a:latin typeface="Marykate"/>
                <a:ea typeface="Marykate"/>
              </a:rPr>
              <a:t>FITUR : AIRBAG, ANTI LOCK BRAKING SYSTEM, HILL-START ASSIST CONTROL, SENSOR PARKIR, 360° KAMERA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08142" y="2369041"/>
            <a:ext cx="9685182" cy="61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0"/>
              </a:lnSpc>
              <a:spcBef>
                <a:spcPct val="0"/>
              </a:spcBef>
            </a:pPr>
            <a:r>
              <a:rPr lang="en-US" sz="3550" spc="177">
                <a:solidFill>
                  <a:srgbClr val="FFFFFF"/>
                </a:solidFill>
                <a:latin typeface="Marykate"/>
              </a:rPr>
              <a:t>MAKIN BANYAK FITUR SEMAKIN BAIK (BENEIT)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43450" y="4448592"/>
            <a:ext cx="3018404" cy="2973128"/>
          </a:xfrm>
          <a:custGeom>
            <a:avLst/>
            <a:gdLst/>
            <a:ahLst/>
            <a:cxnLst/>
            <a:rect l="l" t="t" r="r" b="b"/>
            <a:pathLst>
              <a:path w="3018404" h="2973128">
                <a:moveTo>
                  <a:pt x="0" y="0"/>
                </a:moveTo>
                <a:lnTo>
                  <a:pt x="3018404" y="0"/>
                </a:lnTo>
                <a:lnTo>
                  <a:pt x="3018404" y="2973128"/>
                </a:lnTo>
                <a:lnTo>
                  <a:pt x="0" y="297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01829" y="977689"/>
            <a:ext cx="5034129" cy="1340689"/>
            <a:chOff x="0" y="0"/>
            <a:chExt cx="1524849" cy="406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4849" cy="406098"/>
            </a:xfrm>
            <a:custGeom>
              <a:avLst/>
              <a:gdLst/>
              <a:ahLst/>
              <a:cxnLst/>
              <a:rect l="l" t="t" r="r" b="b"/>
              <a:pathLst>
                <a:path w="1524849" h="406098">
                  <a:moveTo>
                    <a:pt x="78432" y="0"/>
                  </a:moveTo>
                  <a:lnTo>
                    <a:pt x="1446417" y="0"/>
                  </a:lnTo>
                  <a:cubicBezTo>
                    <a:pt x="1489734" y="0"/>
                    <a:pt x="1524849" y="35115"/>
                    <a:pt x="1524849" y="78432"/>
                  </a:cubicBezTo>
                  <a:lnTo>
                    <a:pt x="1524849" y="327666"/>
                  </a:lnTo>
                  <a:cubicBezTo>
                    <a:pt x="1524849" y="370983"/>
                    <a:pt x="1489734" y="406098"/>
                    <a:pt x="1446417" y="406098"/>
                  </a:cubicBezTo>
                  <a:lnTo>
                    <a:pt x="78432" y="406098"/>
                  </a:lnTo>
                  <a:cubicBezTo>
                    <a:pt x="35115" y="406098"/>
                    <a:pt x="0" y="370983"/>
                    <a:pt x="0" y="327666"/>
                  </a:cubicBezTo>
                  <a:lnTo>
                    <a:pt x="0" y="78432"/>
                  </a:lnTo>
                  <a:cubicBezTo>
                    <a:pt x="0" y="35115"/>
                    <a:pt x="35115" y="0"/>
                    <a:pt x="78432" y="0"/>
                  </a:cubicBezTo>
                  <a:close/>
                </a:path>
              </a:pathLst>
            </a:custGeom>
            <a:solidFill>
              <a:srgbClr val="FF7600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24849" cy="444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58126" y="815284"/>
            <a:ext cx="5012558" cy="1324334"/>
            <a:chOff x="0" y="0"/>
            <a:chExt cx="1518316" cy="4011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8316" cy="401144"/>
            </a:xfrm>
            <a:custGeom>
              <a:avLst/>
              <a:gdLst/>
              <a:ahLst/>
              <a:cxnLst/>
              <a:rect l="l" t="t" r="r" b="b"/>
              <a:pathLst>
                <a:path w="1518316" h="401144">
                  <a:moveTo>
                    <a:pt x="78770" y="0"/>
                  </a:moveTo>
                  <a:lnTo>
                    <a:pt x="1439546" y="0"/>
                  </a:lnTo>
                  <a:cubicBezTo>
                    <a:pt x="1483049" y="0"/>
                    <a:pt x="1518316" y="35266"/>
                    <a:pt x="1518316" y="78770"/>
                  </a:cubicBezTo>
                  <a:lnTo>
                    <a:pt x="1518316" y="322374"/>
                  </a:lnTo>
                  <a:cubicBezTo>
                    <a:pt x="1518316" y="343265"/>
                    <a:pt x="1510017" y="363301"/>
                    <a:pt x="1495244" y="378073"/>
                  </a:cubicBezTo>
                  <a:cubicBezTo>
                    <a:pt x="1480472" y="392845"/>
                    <a:pt x="1460437" y="401144"/>
                    <a:pt x="1439546" y="401144"/>
                  </a:cubicBezTo>
                  <a:lnTo>
                    <a:pt x="78770" y="401144"/>
                  </a:lnTo>
                  <a:cubicBezTo>
                    <a:pt x="35266" y="401144"/>
                    <a:pt x="0" y="365877"/>
                    <a:pt x="0" y="322374"/>
                  </a:cubicBezTo>
                  <a:lnTo>
                    <a:pt x="0" y="78770"/>
                  </a:lnTo>
                  <a:cubicBezTo>
                    <a:pt x="0" y="35266"/>
                    <a:pt x="35266" y="0"/>
                    <a:pt x="78770" y="0"/>
                  </a:cubicBezTo>
                  <a:close/>
                </a:path>
              </a:pathLst>
            </a:custGeom>
            <a:solidFill>
              <a:srgbClr val="82F694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8316" cy="439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48624" y="426729"/>
            <a:ext cx="6189592" cy="1510929"/>
            <a:chOff x="0" y="0"/>
            <a:chExt cx="1874842" cy="4576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4842" cy="457664"/>
            </a:xfrm>
            <a:custGeom>
              <a:avLst/>
              <a:gdLst/>
              <a:ahLst/>
              <a:cxnLst/>
              <a:rect l="l" t="t" r="r" b="b"/>
              <a:pathLst>
                <a:path w="1874842" h="457664">
                  <a:moveTo>
                    <a:pt x="63791" y="0"/>
                  </a:moveTo>
                  <a:lnTo>
                    <a:pt x="1811051" y="0"/>
                  </a:lnTo>
                  <a:cubicBezTo>
                    <a:pt x="1846282" y="0"/>
                    <a:pt x="1874842" y="28560"/>
                    <a:pt x="1874842" y="63791"/>
                  </a:cubicBezTo>
                  <a:lnTo>
                    <a:pt x="1874842" y="393873"/>
                  </a:lnTo>
                  <a:cubicBezTo>
                    <a:pt x="1874842" y="429104"/>
                    <a:pt x="1846282" y="457664"/>
                    <a:pt x="1811051" y="457664"/>
                  </a:cubicBezTo>
                  <a:lnTo>
                    <a:pt x="63791" y="457664"/>
                  </a:lnTo>
                  <a:cubicBezTo>
                    <a:pt x="28560" y="457664"/>
                    <a:pt x="0" y="429104"/>
                    <a:pt x="0" y="393873"/>
                  </a:cubicBezTo>
                  <a:lnTo>
                    <a:pt x="0" y="63791"/>
                  </a:lnTo>
                  <a:cubicBezTo>
                    <a:pt x="0" y="28560"/>
                    <a:pt x="28560" y="0"/>
                    <a:pt x="63791" y="0"/>
                  </a:cubicBezTo>
                  <a:close/>
                </a:path>
              </a:pathLst>
            </a:custGeom>
            <a:solidFill>
              <a:srgbClr val="FFDC32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74842" cy="495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478036" y="340888"/>
            <a:ext cx="6236180" cy="1375625"/>
            <a:chOff x="0" y="0"/>
            <a:chExt cx="1888953" cy="4166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8953" cy="416680"/>
            </a:xfrm>
            <a:custGeom>
              <a:avLst/>
              <a:gdLst/>
              <a:ahLst/>
              <a:cxnLst/>
              <a:rect l="l" t="t" r="r" b="b"/>
              <a:pathLst>
                <a:path w="1888953" h="416680">
                  <a:moveTo>
                    <a:pt x="63314" y="0"/>
                  </a:moveTo>
                  <a:lnTo>
                    <a:pt x="1825639" y="0"/>
                  </a:lnTo>
                  <a:cubicBezTo>
                    <a:pt x="1842431" y="0"/>
                    <a:pt x="1858536" y="6671"/>
                    <a:pt x="1870409" y="18544"/>
                  </a:cubicBezTo>
                  <a:cubicBezTo>
                    <a:pt x="1882283" y="30418"/>
                    <a:pt x="1888953" y="46522"/>
                    <a:pt x="1888953" y="63314"/>
                  </a:cubicBezTo>
                  <a:lnTo>
                    <a:pt x="1888953" y="353366"/>
                  </a:lnTo>
                  <a:cubicBezTo>
                    <a:pt x="1888953" y="370158"/>
                    <a:pt x="1882283" y="386262"/>
                    <a:pt x="1870409" y="398136"/>
                  </a:cubicBezTo>
                  <a:cubicBezTo>
                    <a:pt x="1858536" y="410009"/>
                    <a:pt x="1842431" y="416680"/>
                    <a:pt x="1825639" y="416680"/>
                  </a:cubicBezTo>
                  <a:lnTo>
                    <a:pt x="63314" y="416680"/>
                  </a:lnTo>
                  <a:cubicBezTo>
                    <a:pt x="46522" y="416680"/>
                    <a:pt x="30418" y="410009"/>
                    <a:pt x="18544" y="398136"/>
                  </a:cubicBezTo>
                  <a:cubicBezTo>
                    <a:pt x="6671" y="386262"/>
                    <a:pt x="0" y="370158"/>
                    <a:pt x="0" y="353366"/>
                  </a:cubicBezTo>
                  <a:lnTo>
                    <a:pt x="0" y="63314"/>
                  </a:lnTo>
                  <a:cubicBezTo>
                    <a:pt x="0" y="46522"/>
                    <a:pt x="6671" y="30418"/>
                    <a:pt x="18544" y="18544"/>
                  </a:cubicBezTo>
                  <a:cubicBezTo>
                    <a:pt x="30418" y="6671"/>
                    <a:pt x="46522" y="0"/>
                    <a:pt x="63314" y="0"/>
                  </a:cubicBezTo>
                  <a:close/>
                </a:path>
              </a:pathLst>
            </a:custGeom>
            <a:solidFill>
              <a:srgbClr val="6C47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88953" cy="454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2821023" y="3490711"/>
          <a:ext cx="3099322" cy="6210300"/>
        </p:xfrm>
        <a:graphic>
          <a:graphicData uri="http://schemas.openxmlformats.org/drawingml/2006/table">
            <a:tbl>
              <a:tblPr/>
              <a:tblGrid>
                <a:gridCol w="1303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50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 Bold"/>
                        </a:rPr>
                        <a:t>Nilai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F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0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50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50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50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50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2F6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 rot="3529657">
            <a:off x="11375466" y="3429816"/>
            <a:ext cx="1276954" cy="2517425"/>
          </a:xfrm>
          <a:custGeom>
            <a:avLst/>
            <a:gdLst/>
            <a:ahLst/>
            <a:cxnLst/>
            <a:rect l="l" t="t" r="r" b="b"/>
            <a:pathLst>
              <a:path w="1276954" h="2517425">
                <a:moveTo>
                  <a:pt x="0" y="0"/>
                </a:moveTo>
                <a:lnTo>
                  <a:pt x="1276953" y="0"/>
                </a:lnTo>
                <a:lnTo>
                  <a:pt x="1276953" y="2517425"/>
                </a:lnTo>
                <a:lnTo>
                  <a:pt x="0" y="2517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296" t="-41" b="-4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944088" y="2432678"/>
            <a:ext cx="4197227" cy="6652665"/>
          </a:xfrm>
          <a:custGeom>
            <a:avLst/>
            <a:gdLst/>
            <a:ahLst/>
            <a:cxnLst/>
            <a:rect l="l" t="t" r="r" b="b"/>
            <a:pathLst>
              <a:path w="4197227" h="6652665">
                <a:moveTo>
                  <a:pt x="0" y="0"/>
                </a:moveTo>
                <a:lnTo>
                  <a:pt x="4197227" y="0"/>
                </a:lnTo>
                <a:lnTo>
                  <a:pt x="4197227" y="6652665"/>
                </a:lnTo>
                <a:lnTo>
                  <a:pt x="0" y="665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2198963" y="2432678"/>
          <a:ext cx="3099322" cy="6181725"/>
        </p:xfrm>
        <a:graphic>
          <a:graphicData uri="http://schemas.openxmlformats.org/drawingml/2006/table">
            <a:tbl>
              <a:tblPr/>
              <a:tblGrid>
                <a:gridCol w="1303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549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</a:rPr>
                        <a:t>Durasi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49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&lt; 4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49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</a:rPr>
                        <a:t>&lt; 8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508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&lt; 12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508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&lt; 16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508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</a:rPr>
                        <a:t>&gt; 16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Freeform 19"/>
          <p:cNvSpPr/>
          <p:nvPr/>
        </p:nvSpPr>
        <p:spPr>
          <a:xfrm rot="-2864360">
            <a:off x="5537839" y="2231998"/>
            <a:ext cx="1330539" cy="2517425"/>
          </a:xfrm>
          <a:custGeom>
            <a:avLst/>
            <a:gdLst/>
            <a:ahLst/>
            <a:cxnLst/>
            <a:rect l="l" t="t" r="r" b="b"/>
            <a:pathLst>
              <a:path w="1330539" h="2517425">
                <a:moveTo>
                  <a:pt x="0" y="0"/>
                </a:moveTo>
                <a:lnTo>
                  <a:pt x="1330539" y="0"/>
                </a:lnTo>
                <a:lnTo>
                  <a:pt x="1330539" y="2517426"/>
                </a:lnTo>
                <a:lnTo>
                  <a:pt x="0" y="251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0154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07233" y="38840"/>
            <a:ext cx="9577786" cy="167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WAKTU ISI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43284" y="461946"/>
            <a:ext cx="9577786" cy="167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DAYA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9345101"/>
            <a:ext cx="9577786" cy="53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155">
                <a:solidFill>
                  <a:srgbClr val="000000"/>
                </a:solidFill>
                <a:latin typeface="Marykate"/>
              </a:rPr>
              <a:t>SEMAKIN CEPAT MENGISI DAYA SEMAKIN BAGUS (COST)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2545" y="3070796"/>
            <a:ext cx="3260378" cy="5966685"/>
            <a:chOff x="0" y="0"/>
            <a:chExt cx="924988" cy="1692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4988" cy="1692783"/>
            </a:xfrm>
            <a:custGeom>
              <a:avLst/>
              <a:gdLst/>
              <a:ahLst/>
              <a:cxnLst/>
              <a:rect l="l" t="t" r="r" b="b"/>
              <a:pathLst>
                <a:path w="924988" h="1692783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C47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104231" y="4421024"/>
            <a:ext cx="675354" cy="0"/>
          </a:xfrm>
          <a:prstGeom prst="line">
            <a:avLst/>
          </a:prstGeom>
          <a:ln w="66675" cap="flat">
            <a:solidFill>
              <a:srgbClr val="6C47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055369" y="3070796"/>
            <a:ext cx="3260378" cy="5966685"/>
            <a:chOff x="0" y="0"/>
            <a:chExt cx="924988" cy="16927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4988" cy="1692783"/>
            </a:xfrm>
            <a:custGeom>
              <a:avLst/>
              <a:gdLst/>
              <a:ahLst/>
              <a:cxnLst/>
              <a:rect l="l" t="t" r="r" b="b"/>
              <a:pathLst>
                <a:path w="924988" h="1692783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47109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4557055" y="4421024"/>
            <a:ext cx="675354" cy="0"/>
          </a:xfrm>
          <a:prstGeom prst="line">
            <a:avLst/>
          </a:prstGeom>
          <a:ln w="66675" cap="flat">
            <a:solidFill>
              <a:srgbClr val="47109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510021" y="3070796"/>
            <a:ext cx="3260378" cy="5966685"/>
            <a:chOff x="0" y="0"/>
            <a:chExt cx="924988" cy="16927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4988" cy="1692783"/>
            </a:xfrm>
            <a:custGeom>
              <a:avLst/>
              <a:gdLst/>
              <a:ahLst/>
              <a:cxnLst/>
              <a:rect l="l" t="t" r="r" b="b"/>
              <a:pathLst>
                <a:path w="924988" h="1692783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8968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8011707" y="4421024"/>
            <a:ext cx="675354" cy="0"/>
          </a:xfrm>
          <a:prstGeom prst="line">
            <a:avLst/>
          </a:prstGeom>
          <a:ln w="66675" cap="flat">
            <a:solidFill>
              <a:srgbClr val="00896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0964674" y="3070796"/>
            <a:ext cx="3260378" cy="5966685"/>
            <a:chOff x="0" y="0"/>
            <a:chExt cx="924988" cy="16927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4988" cy="1692783"/>
            </a:xfrm>
            <a:custGeom>
              <a:avLst/>
              <a:gdLst/>
              <a:ahLst/>
              <a:cxnLst/>
              <a:rect l="l" t="t" r="r" b="b"/>
              <a:pathLst>
                <a:path w="924988" h="1692783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76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1466360" y="4421024"/>
            <a:ext cx="675354" cy="0"/>
          </a:xfrm>
          <a:prstGeom prst="line">
            <a:avLst/>
          </a:prstGeom>
          <a:ln w="66675" cap="flat">
            <a:solidFill>
              <a:srgbClr val="FF76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14425077" y="3070796"/>
            <a:ext cx="3260378" cy="5966685"/>
            <a:chOff x="0" y="0"/>
            <a:chExt cx="924988" cy="16927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4988" cy="1692783"/>
            </a:xfrm>
            <a:custGeom>
              <a:avLst/>
              <a:gdLst/>
              <a:ahLst/>
              <a:cxnLst/>
              <a:rect l="l" t="t" r="r" b="b"/>
              <a:pathLst>
                <a:path w="924988" h="1692783">
                  <a:moveTo>
                    <a:pt x="71236" y="0"/>
                  </a:moveTo>
                  <a:lnTo>
                    <a:pt x="853752" y="0"/>
                  </a:lnTo>
                  <a:cubicBezTo>
                    <a:pt x="893094" y="0"/>
                    <a:pt x="924988" y="31894"/>
                    <a:pt x="924988" y="71236"/>
                  </a:cubicBezTo>
                  <a:lnTo>
                    <a:pt x="924988" y="1621546"/>
                  </a:lnTo>
                  <a:cubicBezTo>
                    <a:pt x="924988" y="1660889"/>
                    <a:pt x="893094" y="1692783"/>
                    <a:pt x="853752" y="1692783"/>
                  </a:cubicBezTo>
                  <a:lnTo>
                    <a:pt x="71236" y="1692783"/>
                  </a:lnTo>
                  <a:cubicBezTo>
                    <a:pt x="31894" y="1692783"/>
                    <a:pt x="0" y="1660889"/>
                    <a:pt x="0" y="1621546"/>
                  </a:cubicBezTo>
                  <a:lnTo>
                    <a:pt x="0" y="71236"/>
                  </a:lnTo>
                  <a:cubicBezTo>
                    <a:pt x="0" y="31894"/>
                    <a:pt x="31894" y="0"/>
                    <a:pt x="71236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24988" cy="173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4926763" y="4421024"/>
            <a:ext cx="675354" cy="0"/>
          </a:xfrm>
          <a:prstGeom prst="line">
            <a:avLst/>
          </a:prstGeom>
          <a:ln w="66675" cap="flat">
            <a:solidFill>
              <a:srgbClr val="FFDC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99799" y="5024052"/>
            <a:ext cx="3255545" cy="1799117"/>
          </a:xfrm>
          <a:custGeom>
            <a:avLst/>
            <a:gdLst/>
            <a:ahLst/>
            <a:cxnLst/>
            <a:rect l="l" t="t" r="r" b="b"/>
            <a:pathLst>
              <a:path w="3255545" h="1799117">
                <a:moveTo>
                  <a:pt x="0" y="0"/>
                </a:moveTo>
                <a:lnTo>
                  <a:pt x="3255545" y="0"/>
                </a:lnTo>
                <a:lnTo>
                  <a:pt x="3255545" y="1799117"/>
                </a:lnTo>
                <a:lnTo>
                  <a:pt x="0" y="179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88" t="-44388" r="-14077" b="-2914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390548" y="5024052"/>
            <a:ext cx="2590021" cy="1715683"/>
          </a:xfrm>
          <a:custGeom>
            <a:avLst/>
            <a:gdLst/>
            <a:ahLst/>
            <a:cxnLst/>
            <a:rect l="l" t="t" r="r" b="b"/>
            <a:pathLst>
              <a:path w="2590021" h="1715683">
                <a:moveTo>
                  <a:pt x="0" y="0"/>
                </a:moveTo>
                <a:lnTo>
                  <a:pt x="2590020" y="0"/>
                </a:lnTo>
                <a:lnTo>
                  <a:pt x="2590020" y="1715683"/>
                </a:lnTo>
                <a:lnTo>
                  <a:pt x="0" y="171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02" t="-24780" r="-30894" b="-10843"/>
            </a:stretch>
          </a:blipFill>
        </p:spPr>
      </p:sp>
      <p:sp>
        <p:nvSpPr>
          <p:cNvPr id="25" name="Freeform 25"/>
          <p:cNvSpPr/>
          <p:nvPr/>
        </p:nvSpPr>
        <p:spPr>
          <a:xfrm flipH="1">
            <a:off x="7596170" y="5114709"/>
            <a:ext cx="3095660" cy="1513957"/>
          </a:xfrm>
          <a:custGeom>
            <a:avLst/>
            <a:gdLst/>
            <a:ahLst/>
            <a:cxnLst/>
            <a:rect l="l" t="t" r="r" b="b"/>
            <a:pathLst>
              <a:path w="3095660" h="1513957">
                <a:moveTo>
                  <a:pt x="3095660" y="0"/>
                </a:moveTo>
                <a:lnTo>
                  <a:pt x="0" y="0"/>
                </a:lnTo>
                <a:lnTo>
                  <a:pt x="0" y="1513957"/>
                </a:lnTo>
                <a:lnTo>
                  <a:pt x="3095660" y="1513957"/>
                </a:lnTo>
                <a:lnTo>
                  <a:pt x="3095660" y="0"/>
                </a:lnTo>
                <a:close/>
              </a:path>
            </a:pathLst>
          </a:custGeom>
          <a:blipFill>
            <a:blip r:embed="rId5"/>
            <a:stretch>
              <a:fillRect l="-13163" t="-17509" r="-12023" b="-26477"/>
            </a:stretch>
          </a:blipFill>
        </p:spPr>
      </p:sp>
      <p:sp>
        <p:nvSpPr>
          <p:cNvPr id="26" name="Freeform 26"/>
          <p:cNvSpPr/>
          <p:nvPr/>
        </p:nvSpPr>
        <p:spPr>
          <a:xfrm flipH="1">
            <a:off x="11157464" y="5143500"/>
            <a:ext cx="2874797" cy="1374903"/>
          </a:xfrm>
          <a:custGeom>
            <a:avLst/>
            <a:gdLst/>
            <a:ahLst/>
            <a:cxnLst/>
            <a:rect l="l" t="t" r="r" b="b"/>
            <a:pathLst>
              <a:path w="2874797" h="1374903">
                <a:moveTo>
                  <a:pt x="2874798" y="0"/>
                </a:moveTo>
                <a:lnTo>
                  <a:pt x="0" y="0"/>
                </a:lnTo>
                <a:lnTo>
                  <a:pt x="0" y="1374903"/>
                </a:lnTo>
                <a:lnTo>
                  <a:pt x="2874798" y="1374903"/>
                </a:lnTo>
                <a:lnTo>
                  <a:pt x="2874798" y="0"/>
                </a:lnTo>
                <a:close/>
              </a:path>
            </a:pathLst>
          </a:custGeom>
          <a:blipFill>
            <a:blip r:embed="rId6"/>
            <a:stretch>
              <a:fillRect l="-19540" t="-35400" r="-30410" b="-40961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587422" y="5128705"/>
            <a:ext cx="2935688" cy="1485966"/>
          </a:xfrm>
          <a:custGeom>
            <a:avLst/>
            <a:gdLst/>
            <a:ahLst/>
            <a:cxnLst/>
            <a:rect l="l" t="t" r="r" b="b"/>
            <a:pathLst>
              <a:path w="2935688" h="1485966">
                <a:moveTo>
                  <a:pt x="0" y="0"/>
                </a:moveTo>
                <a:lnTo>
                  <a:pt x="2935688" y="0"/>
                </a:lnTo>
                <a:lnTo>
                  <a:pt x="2935688" y="1485965"/>
                </a:lnTo>
                <a:lnTo>
                  <a:pt x="0" y="1485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291" t="-26874" r="-18822" b="-28831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554903" y="828675"/>
            <a:ext cx="9577786" cy="167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spc="484">
                <a:solidFill>
                  <a:srgbClr val="000000"/>
                </a:solidFill>
                <a:latin typeface="Marykate"/>
              </a:rPr>
              <a:t>ALTERNATIF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8724" y="7308944"/>
            <a:ext cx="2788019" cy="128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6C47FF"/>
                </a:solidFill>
                <a:latin typeface="Marykate"/>
              </a:rPr>
              <a:t>HYUNDAI IONIQ 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73558" y="3365973"/>
            <a:ext cx="1412053" cy="95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6C47FF"/>
                </a:solidFill>
                <a:latin typeface="Montserrat Ultra-Bold"/>
              </a:rPr>
              <a:t>A1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91548" y="7358860"/>
            <a:ext cx="2788019" cy="64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47109D"/>
                </a:solidFill>
                <a:latin typeface="Marykate"/>
              </a:rPr>
              <a:t>WULING AIR EV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26383" y="3365973"/>
            <a:ext cx="1412053" cy="95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47109D"/>
                </a:solidFill>
                <a:latin typeface="Montserrat Ultra-Bold"/>
              </a:rPr>
              <a:t>A2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49990" y="7358860"/>
            <a:ext cx="2788019" cy="64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008968"/>
                </a:solidFill>
                <a:latin typeface="Marykate"/>
              </a:rPr>
              <a:t>BYD SEAL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981035" y="3365973"/>
            <a:ext cx="1412053" cy="95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008968"/>
                </a:solidFill>
                <a:latin typeface="Montserrat Ultra-Bold"/>
              </a:rPr>
              <a:t>A3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08550" y="7358860"/>
            <a:ext cx="2788019" cy="64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FF7600"/>
                </a:solidFill>
                <a:latin typeface="Marykate"/>
              </a:rPr>
              <a:t>BMW IX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35687" y="3365973"/>
            <a:ext cx="1412053" cy="95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FF7600"/>
                </a:solidFill>
                <a:latin typeface="Montserrat Ultra-Bold"/>
              </a:rPr>
              <a:t>A4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23144" y="7308944"/>
            <a:ext cx="3064244" cy="128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2"/>
              </a:lnSpc>
              <a:spcBef>
                <a:spcPct val="0"/>
              </a:spcBef>
            </a:pPr>
            <a:r>
              <a:rPr lang="en-US" sz="3651" spc="182">
                <a:solidFill>
                  <a:srgbClr val="FFDC32"/>
                </a:solidFill>
                <a:latin typeface="Marykate"/>
              </a:rPr>
              <a:t>MERCEDES-BENZ EQB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896091" y="3365973"/>
            <a:ext cx="1412053" cy="95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00"/>
              </a:lnSpc>
              <a:spcBef>
                <a:spcPct val="0"/>
              </a:spcBef>
            </a:pPr>
            <a:r>
              <a:rPr lang="en-US" sz="5500" spc="275">
                <a:solidFill>
                  <a:srgbClr val="FFDC32"/>
                </a:solidFill>
                <a:latin typeface="Montserrat Ultra-Bold"/>
              </a:rPr>
              <a:t>A5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4159" y="1477011"/>
            <a:ext cx="17599681" cy="8700044"/>
            <a:chOff x="0" y="0"/>
            <a:chExt cx="4635307" cy="22913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5307" cy="2291370"/>
            </a:xfrm>
            <a:custGeom>
              <a:avLst/>
              <a:gdLst/>
              <a:ahLst/>
              <a:cxnLst/>
              <a:rect l="l" t="t" r="r" b="b"/>
              <a:pathLst>
                <a:path w="4635307" h="2291370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78173"/>
                  </a:lnTo>
                  <a:cubicBezTo>
                    <a:pt x="4635307" y="2285461"/>
                    <a:pt x="4629398" y="2291370"/>
                    <a:pt x="4622110" y="2291370"/>
                  </a:cubicBezTo>
                  <a:lnTo>
                    <a:pt x="13197" y="2291370"/>
                  </a:lnTo>
                  <a:cubicBezTo>
                    <a:pt x="5908" y="2291370"/>
                    <a:pt x="0" y="2285461"/>
                    <a:pt x="0" y="2278173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35307" cy="2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992759" y="1823726"/>
          <a:ext cx="14734737" cy="8136590"/>
        </p:xfrm>
        <a:graphic>
          <a:graphicData uri="http://schemas.openxmlformats.org/drawingml/2006/table">
            <a:tbl>
              <a:tblPr/>
              <a:tblGrid>
                <a:gridCol w="304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0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6752">
                <a:tc gridSpan="4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23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72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895.000.000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451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4 jam 59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70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299.500.000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Airbag, Anti Lock Braking System, Sensor parkir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8 jam 30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72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719.000.000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580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15 jam 12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72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2.627.000.000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600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Airbag, Anti Lock Braking System, Hill-Start Assist Control, Sensor parkir, 360° kamera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  <a:defRPr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Montserrat"/>
                        </a:rPr>
                        <a:t>10 jam 45 menit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872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Rp. 1.685.000.000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448 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Airbag, Anti Lock Braking System, Hill-Start Assist Control, Sensor parkir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Montserrat"/>
                        </a:rPr>
                        <a:t>7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028700" y="-85725"/>
            <a:ext cx="11001652" cy="1280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944991"/>
              </p:ext>
            </p:extLst>
          </p:nvPr>
        </p:nvGraphicFramePr>
        <p:xfrm>
          <a:off x="649653" y="1823726"/>
          <a:ext cx="2343106" cy="8136589"/>
        </p:xfrm>
        <a:graphic>
          <a:graphicData uri="http://schemas.openxmlformats.org/drawingml/2006/table">
            <a:tbl>
              <a:tblPr/>
              <a:tblGrid>
                <a:gridCol w="2343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06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23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88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70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381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324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111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4159" y="1477011"/>
            <a:ext cx="17599681" cy="8465829"/>
            <a:chOff x="0" y="0"/>
            <a:chExt cx="4635307" cy="22296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5307" cy="2229683"/>
            </a:xfrm>
            <a:custGeom>
              <a:avLst/>
              <a:gdLst/>
              <a:ahLst/>
              <a:cxnLst/>
              <a:rect l="l" t="t" r="r" b="b"/>
              <a:pathLst>
                <a:path w="4635307" h="2229683">
                  <a:moveTo>
                    <a:pt x="13197" y="0"/>
                  </a:moveTo>
                  <a:lnTo>
                    <a:pt x="4622110" y="0"/>
                  </a:lnTo>
                  <a:cubicBezTo>
                    <a:pt x="4625610" y="0"/>
                    <a:pt x="4628967" y="1390"/>
                    <a:pt x="4631442" y="3865"/>
                  </a:cubicBezTo>
                  <a:cubicBezTo>
                    <a:pt x="4633917" y="6340"/>
                    <a:pt x="4635307" y="9697"/>
                    <a:pt x="4635307" y="13197"/>
                  </a:cubicBezTo>
                  <a:lnTo>
                    <a:pt x="4635307" y="2216487"/>
                  </a:lnTo>
                  <a:cubicBezTo>
                    <a:pt x="4635307" y="2223775"/>
                    <a:pt x="4629398" y="2229683"/>
                    <a:pt x="4622110" y="2229683"/>
                  </a:cubicBezTo>
                  <a:lnTo>
                    <a:pt x="13197" y="2229683"/>
                  </a:lnTo>
                  <a:cubicBezTo>
                    <a:pt x="5908" y="2229683"/>
                    <a:pt x="0" y="2223775"/>
                    <a:pt x="0" y="2216487"/>
                  </a:cubicBezTo>
                  <a:lnTo>
                    <a:pt x="0" y="13197"/>
                  </a:lnTo>
                  <a:cubicBezTo>
                    <a:pt x="0" y="5908"/>
                    <a:pt x="5908" y="0"/>
                    <a:pt x="13197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DC32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35307" cy="2267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992759" y="1823726"/>
          <a:ext cx="14734737" cy="7777687"/>
        </p:xfrm>
        <a:graphic>
          <a:graphicData uri="http://schemas.openxmlformats.org/drawingml/2006/table">
            <a:tbl>
              <a:tblPr/>
              <a:tblGrid>
                <a:gridCol w="304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2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8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4631">
                <a:tc gridSpan="4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Kriteria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C1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C2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C3 (Benefit)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C4 (Cost)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621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60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621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621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560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028700" y="-85725"/>
            <a:ext cx="11001652" cy="1280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395">
                <a:solidFill>
                  <a:srgbClr val="000000"/>
                </a:solidFill>
                <a:latin typeface="Marykate"/>
              </a:rPr>
              <a:t>VARIABEL ALTERNATIF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132861"/>
              </p:ext>
            </p:extLst>
          </p:nvPr>
        </p:nvGraphicFramePr>
        <p:xfrm>
          <a:off x="649653" y="1823726"/>
          <a:ext cx="2343106" cy="7790704"/>
        </p:xfrm>
        <a:graphic>
          <a:graphicData uri="http://schemas.openxmlformats.org/drawingml/2006/table">
            <a:tbl>
              <a:tblPr/>
              <a:tblGrid>
                <a:gridCol w="2343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813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Alternatif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95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945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34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56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291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Montserrat"/>
                        </a:rPr>
                        <a:t>A4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534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Montserrat"/>
                        </a:rPr>
                        <a:t>A5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690</Words>
  <Application>Microsoft Office PowerPoint</Application>
  <PresentationFormat>Custom</PresentationFormat>
  <Paragraphs>282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Marykate</vt:lpstr>
      <vt:lpstr>Calibri</vt:lpstr>
      <vt:lpstr>Montserrat Bold</vt:lpstr>
      <vt:lpstr>Montserrat Ultra-Bold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SAW</dc:title>
  <cp:lastModifiedBy>naufal rafid</cp:lastModifiedBy>
  <cp:revision>2</cp:revision>
  <dcterms:created xsi:type="dcterms:W3CDTF">2006-08-16T00:00:00Z</dcterms:created>
  <dcterms:modified xsi:type="dcterms:W3CDTF">2024-02-26T06:17:22Z</dcterms:modified>
  <dc:identifier>DAF9sTIerkM</dc:identifier>
</cp:coreProperties>
</file>